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handoutMasterIdLst>
    <p:handoutMasterId r:id="rId22"/>
  </p:handoutMasterIdLst>
  <p:sldIdLst>
    <p:sldId id="257" r:id="rId2"/>
    <p:sldId id="298" r:id="rId3"/>
    <p:sldId id="323" r:id="rId4"/>
    <p:sldId id="300" r:id="rId5"/>
    <p:sldId id="302" r:id="rId6"/>
    <p:sldId id="313" r:id="rId7"/>
    <p:sldId id="314" r:id="rId8"/>
    <p:sldId id="303" r:id="rId9"/>
    <p:sldId id="304" r:id="rId10"/>
    <p:sldId id="315" r:id="rId11"/>
    <p:sldId id="309" r:id="rId12"/>
    <p:sldId id="316" r:id="rId13"/>
    <p:sldId id="317" r:id="rId14"/>
    <p:sldId id="318" r:id="rId15"/>
    <p:sldId id="319" r:id="rId16"/>
    <p:sldId id="324" r:id="rId17"/>
    <p:sldId id="325" r:id="rId18"/>
    <p:sldId id="321" r:id="rId19"/>
    <p:sldId id="32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38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A9E097-C892-4C7A-A1AE-11A41B6FBFB6}" v="49" dt="2020-09-03T18:09:03.997"/>
    <p1510:client id="{5857163B-CDB9-0545-8BE1-0B6308A0279B}" v="2" dt="2020-09-03T18:30:55.7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834"/>
    <p:restoredTop sz="60809"/>
  </p:normalViewPr>
  <p:slideViewPr>
    <p:cSldViewPr snapToGrid="0" snapToObjects="1">
      <p:cViewPr varScale="1">
        <p:scale>
          <a:sx n="44" d="100"/>
          <a:sy n="44" d="100"/>
        </p:scale>
        <p:origin x="1050" y="42"/>
      </p:cViewPr>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684E1E-E540-AC43-BC13-F90D5530553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F041BA6-039E-8F4D-B7F7-3C8E20B40A7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D038C9C-4B69-864E-9EEE-DFA43CC144D2}" type="datetimeFigureOut">
              <a:rPr lang="en-US" smtClean="0"/>
              <a:t>9/8/2020</a:t>
            </a:fld>
            <a:endParaRPr lang="en-US"/>
          </a:p>
        </p:txBody>
      </p:sp>
      <p:sp>
        <p:nvSpPr>
          <p:cNvPr id="4" name="Footer Placeholder 3">
            <a:extLst>
              <a:ext uri="{FF2B5EF4-FFF2-40B4-BE49-F238E27FC236}">
                <a16:creationId xmlns:a16="http://schemas.microsoft.com/office/drawing/2014/main" id="{DD469921-4617-FB4C-9847-172FF830234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350DCBB-D829-754E-9E76-36A9E36432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947A92-5E9C-F94E-8B11-4D34C67AD036}" type="slidenum">
              <a:rPr lang="en-US" smtClean="0"/>
              <a:t>‹#›</a:t>
            </a:fld>
            <a:endParaRPr lang="en-US"/>
          </a:p>
        </p:txBody>
      </p:sp>
    </p:spTree>
    <p:extLst>
      <p:ext uri="{BB962C8B-B14F-4D97-AF65-F5344CB8AC3E}">
        <p14:creationId xmlns:p14="http://schemas.microsoft.com/office/powerpoint/2010/main" val="15392213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1.png>
</file>

<file path=ppt/media/image16.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4.png>
</file>

<file path=ppt/media/image5.png>
</file>

<file path=ppt/media/image7.jpe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D9A61E-B1D6-C34D-A321-B3E90F6DE630}" type="datetimeFigureOut">
              <a:rPr lang="en-US" smtClean="0"/>
              <a:t>9/8/2020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A3E603-0EE4-3042-9661-047EB577E4A2}" type="slidenum">
              <a:rPr lang="en-US" smtClean="0"/>
              <a:t>‹#›</a:t>
            </a:fld>
            <a:endParaRPr lang="en-US"/>
          </a:p>
        </p:txBody>
      </p:sp>
    </p:spTree>
    <p:extLst>
      <p:ext uri="{BB962C8B-B14F-4D97-AF65-F5344CB8AC3E}">
        <p14:creationId xmlns:p14="http://schemas.microsoft.com/office/powerpoint/2010/main" val="3103949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Welcome to the Career Center’s presentation on creating your cover letter! Today, we will discuss </a:t>
            </a:r>
            <a:r>
              <a:rPr lang="en-US" baseline="0" dirty="0"/>
              <a:t>how you can write a tailored cover letter to support your resume</a:t>
            </a:r>
            <a:r>
              <a:rPr lang="en-US" dirty="0"/>
              <a:t>.</a:t>
            </a:r>
            <a:r>
              <a:rPr lang="en-US" dirty="0">
                <a:cs typeface="Calibri"/>
              </a:rPr>
              <a:t> </a:t>
            </a:r>
            <a:r>
              <a:rPr lang="en-US" dirty="0"/>
              <a:t>To get started let’s begin with a brief intro into what the Career Center is…</a:t>
            </a:r>
            <a:endParaRPr lang="en-US" dirty="0">
              <a:cs typeface="Calibri" panose="020F0502020204030204"/>
            </a:endParaRPr>
          </a:p>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1</a:t>
            </a:fld>
            <a:endParaRPr lang="en-US"/>
          </a:p>
        </p:txBody>
      </p:sp>
    </p:spTree>
    <p:extLst>
      <p:ext uri="{BB962C8B-B14F-4D97-AF65-F5344CB8AC3E}">
        <p14:creationId xmlns:p14="http://schemas.microsoft.com/office/powerpoint/2010/main" val="19911011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body of the cover</a:t>
            </a:r>
            <a:r>
              <a:rPr lang="en-US" baseline="0" dirty="0"/>
              <a:t> letter is one of the most important parts of the document and will include all the details about your qualifications for the specific position you are applying to. A cover letter should generally include three to five </a:t>
            </a:r>
            <a:r>
              <a:rPr lang="en-US" dirty="0"/>
              <a:t>paragraphs. Here, you’ll talk about </a:t>
            </a:r>
            <a:r>
              <a:rPr lang="en-US" baseline="0" dirty="0"/>
              <a:t>your interest in the position or company and all the knowledge, skills and abilities you bring to the table that make you a qualified candidate for the position. Your cover letter should include three different sections and should normally be written in this order. The first paragraph will grab the a</a:t>
            </a:r>
            <a:r>
              <a:rPr lang="en-US" dirty="0"/>
              <a:t>ttention of the employer and state</a:t>
            </a:r>
            <a:r>
              <a:rPr lang="en-US" baseline="0" dirty="0"/>
              <a:t> your interest</a:t>
            </a:r>
            <a:r>
              <a:rPr lang="en-US" dirty="0"/>
              <a:t>, your body</a:t>
            </a:r>
            <a:r>
              <a:rPr lang="en-US" baseline="0" dirty="0"/>
              <a:t> paragraphs will display your q</a:t>
            </a:r>
            <a:r>
              <a:rPr lang="en-US" dirty="0"/>
              <a:t>ualifications and</a:t>
            </a:r>
            <a:r>
              <a:rPr lang="en-US" baseline="0" dirty="0"/>
              <a:t> fit, and your final pa</a:t>
            </a:r>
            <a:r>
              <a:rPr lang="en-US" dirty="0"/>
              <a:t>ragraph will include your closing and</a:t>
            </a:r>
            <a:r>
              <a:rPr lang="en-US" baseline="0" dirty="0"/>
              <a:t> f</a:t>
            </a:r>
            <a:r>
              <a:rPr lang="en-US" dirty="0"/>
              <a:t>ollow-up. Pleas</a:t>
            </a:r>
            <a:r>
              <a:rPr lang="en-US" baseline="0" dirty="0"/>
              <a:t>e note that your body paragraphs may be more than one paragraph depending on how you chose to format the experience you are highlighting in your cover letter.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10</a:t>
            </a:fld>
            <a:endParaRPr lang="en-US"/>
          </a:p>
        </p:txBody>
      </p:sp>
    </p:spTree>
    <p:extLst>
      <p:ext uri="{BB962C8B-B14F-4D97-AF65-F5344CB8AC3E}">
        <p14:creationId xmlns:p14="http://schemas.microsoft.com/office/powerpoint/2010/main" val="18101040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a:t>
            </a:r>
            <a:r>
              <a:rPr lang="en-US" baseline="0" dirty="0"/>
              <a:t> first paragraph of a cover letter is meant to grab the attention of the employer and include specific reasons you are interested in their opportunity. You will want to be creative here and not just start your cover letter with something like “I and writing to express my interest in [blank position title]”. In your opening paragraph, you will also want to include the specific title of the position you are applying for and how you heard of the opening. If you have had prior contact with a human resources representative or an employee of the company, you can include their information and any conversation points. Most of this paragraph should focus around a few reasons why you are interested in this opportunity and should specifically use the ones you highlighted from the job description activity we completed. You may share specifics about the position, the company or both! This first paragraph is extremely important and will be a deciding factor in whether the individual continues to read on or not. </a:t>
            </a:r>
          </a:p>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11</a:t>
            </a:fld>
            <a:endParaRPr lang="en-US"/>
          </a:p>
        </p:txBody>
      </p:sp>
    </p:spTree>
    <p:extLst>
      <p:ext uri="{BB962C8B-B14F-4D97-AF65-F5344CB8AC3E}">
        <p14:creationId xmlns:p14="http://schemas.microsoft.com/office/powerpoint/2010/main" val="39780407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The second paragraph is where you show the employer that you are qualified and fit the job description. In preparation for crafting this second paragraph, I encourage you to answer: why are you qualified for this position and what makes you stand out from other candidates? What knowledge, skills and abilities did you highlight in the job description that you can bring to the table?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After identifying those, choose 1-3 experiences and highlight them as selling points as to why you are the best candidate for the position. When mentioning these experiences, don’t just reiterate what is on your resume. Instead, incorporate the technical and soft skills you gained and include what you learned from these experiences and how that would impact your work with this specific company. With these examples, make sure to state your accomplishments and give an overview to why these are extremely important to the position and the daily tasks you would be completing. Your 2</a:t>
            </a:r>
            <a:r>
              <a:rPr lang="en-US" baseline="30000" dirty="0"/>
              <a:t>nd</a:t>
            </a:r>
            <a:r>
              <a:rPr lang="en-US" baseline="0" dirty="0"/>
              <a:t> paragraph should be outlining why you are qualified while echoing the language and terminology they used in the position description. This is the main meat of your paragraph when you need to boast about yourself and sell all the wonderful experiences and accomplishments you may have had.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12</a:t>
            </a:fld>
            <a:endParaRPr lang="en-US"/>
          </a:p>
        </p:txBody>
      </p:sp>
    </p:spTree>
    <p:extLst>
      <p:ext uri="{BB962C8B-B14F-4D97-AF65-F5344CB8AC3E}">
        <p14:creationId xmlns:p14="http://schemas.microsoft.com/office/powerpoint/2010/main" val="33751898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The third paragraph of your cover letter is a general closing and follow up paragraph. Here, you will want to restate your goal and why it is of interest to them as a company. In a quick sentence or two, you will want to tie your skills and experiences back to how you will contribute to their organization and connect the dots for the employer! Don’t leave anything for the employer to assume - make sure your cover letter states your interests specifically and highlights the experiences and skills you have that they are looking for. Before wrapping up, indicate your interest in the next step of the process and thank them for their time and consideration in reading your application documents. </a:t>
            </a:r>
          </a:p>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13</a:t>
            </a:fld>
            <a:endParaRPr lang="en-US"/>
          </a:p>
        </p:txBody>
      </p:sp>
    </p:spTree>
    <p:extLst>
      <p:ext uri="{BB962C8B-B14F-4D97-AF65-F5344CB8AC3E}">
        <p14:creationId xmlns:p14="http://schemas.microsoft.com/office/powerpoint/2010/main" val="36779571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In concluding your cover letter, choose a professional formal business closing such as: “sincerely”, “regards” or “yours truly” before including your typed name and your signature. The easiest way to include your signature, is to save your document as a PDF and then choose the “sign” option under “Fill and Sign”. Adobe will give you options to create your own signature or to use one of their pre-made signature templates. A professional closing and your name and signature are the only things you need to conclude a cover letter. Historically, individuals have included the phrase “Enclosure: Resume” on the bottom of their cover letter, but that is not 100% necessary anymore since most job applications are online.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14</a:t>
            </a:fld>
            <a:endParaRPr lang="en-US"/>
          </a:p>
        </p:txBody>
      </p:sp>
    </p:spTree>
    <p:extLst>
      <p:ext uri="{BB962C8B-B14F-4D97-AF65-F5344CB8AC3E}">
        <p14:creationId xmlns:p14="http://schemas.microsoft.com/office/powerpoint/2010/main" val="1635803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 would like to leave you with some general cover letter tips to help you craft the best application document you can. As we have discussed many times today, it is extremely important for you to tail</a:t>
            </a:r>
            <a:r>
              <a:rPr lang="en-US" dirty="0"/>
              <a:t>or each resume and cover letter to meet the needs outlined in the position description</a:t>
            </a:r>
            <a:r>
              <a:rPr lang="en-US" baseline="0" dirty="0"/>
              <a:t>. Some companies will not look at applications that don’t include cover letters because they are not interested in individuals that chose not to go the extra mile. When writing your cover letter, keep your </a:t>
            </a:r>
            <a:r>
              <a:rPr lang="en-US" dirty="0"/>
              <a:t>audience in mind</a:t>
            </a:r>
            <a:r>
              <a:rPr lang="en-US" baseline="0" dirty="0"/>
              <a:t> and make sure to spell out any acronyms or technical jargon. Make sure to pr</a:t>
            </a:r>
            <a:r>
              <a:rPr lang="en-US" dirty="0"/>
              <a:t>oofread both</a:t>
            </a:r>
            <a:r>
              <a:rPr lang="en-US" baseline="0" dirty="0"/>
              <a:t> your resume and cover letter multiple times before submitting a job application. Finally, when submitting your resume and cover letters online, make sure to save both </a:t>
            </a:r>
            <a:r>
              <a:rPr lang="en-US" dirty="0"/>
              <a:t>application materials as a PDF and name the files professionally using your last name</a:t>
            </a:r>
            <a:r>
              <a:rPr lang="en-US"/>
              <a:t>.</a:t>
            </a:r>
            <a:r>
              <a:rPr lang="en-US" baseline="0"/>
              <a:t> If </a:t>
            </a:r>
            <a:r>
              <a:rPr lang="en-US" baseline="0" dirty="0"/>
              <a:t>you are interested in obtaining feedback on any of your application materials, please visit the career center. </a:t>
            </a:r>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15</a:t>
            </a:fld>
            <a:endParaRPr lang="en-US"/>
          </a:p>
        </p:txBody>
      </p:sp>
    </p:spTree>
    <p:extLst>
      <p:ext uri="{BB962C8B-B14F-4D97-AF65-F5344CB8AC3E}">
        <p14:creationId xmlns:p14="http://schemas.microsoft.com/office/powerpoint/2010/main" val="2676460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Need help selecting a major or determining how to get started on your career journey? We are here to help you Create Your Career from anywhere – In-person and virtually.</a:t>
            </a:r>
            <a:endParaRPr lang="en-US" dirty="0"/>
          </a:p>
        </p:txBody>
      </p:sp>
      <p:sp>
        <p:nvSpPr>
          <p:cNvPr id="4" name="Slide Number Placeholder 3"/>
          <p:cNvSpPr>
            <a:spLocks noGrp="1"/>
          </p:cNvSpPr>
          <p:nvPr>
            <p:ph type="sldNum" sz="quarter" idx="5"/>
          </p:nvPr>
        </p:nvSpPr>
        <p:spPr/>
        <p:txBody>
          <a:bodyPr/>
          <a:lstStyle/>
          <a:p>
            <a:pPr>
              <a:defRPr/>
            </a:pPr>
            <a:fld id="{2B0F88F0-72FC-4A9D-90CE-F772722BAB7F}" type="slidenum">
              <a:rPr lang="en-US" smtClean="0"/>
              <a:pPr>
                <a:defRPr/>
              </a:pPr>
              <a:t>16</a:t>
            </a:fld>
            <a:endParaRPr lang="en-US"/>
          </a:p>
        </p:txBody>
      </p:sp>
    </p:spTree>
    <p:extLst>
      <p:ext uri="{BB962C8B-B14F-4D97-AF65-F5344CB8AC3E}">
        <p14:creationId xmlns:p14="http://schemas.microsoft.com/office/powerpoint/2010/main" val="6899384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We’ve got lots of available hours to meet with you whenever </a:t>
            </a:r>
            <a:r>
              <a:rPr lang="en-US" sz="1200" b="0" i="0" kern="1200">
                <a:solidFill>
                  <a:schemeClr val="tx1"/>
                </a:solidFill>
                <a:effectLst/>
                <a:latin typeface="+mn-lt"/>
                <a:ea typeface="+mn-ea"/>
                <a:cs typeface="+mn-cs"/>
              </a:rPr>
              <a:t>you need. Request </a:t>
            </a:r>
            <a:r>
              <a:rPr lang="en-US" sz="1200" b="0" i="0" kern="1200" dirty="0">
                <a:solidFill>
                  <a:schemeClr val="tx1"/>
                </a:solidFill>
                <a:effectLst/>
                <a:latin typeface="+mn-lt"/>
                <a:ea typeface="+mn-ea"/>
                <a:cs typeface="+mn-cs"/>
              </a:rPr>
              <a:t>to schedule a 20 minute in-person or virtual appointment at </a:t>
            </a:r>
            <a:r>
              <a:rPr lang="en-US" sz="1200" b="0" i="0" kern="1200" dirty="0" err="1">
                <a:solidFill>
                  <a:schemeClr val="tx1"/>
                </a:solidFill>
                <a:effectLst/>
                <a:latin typeface="+mn-lt"/>
                <a:ea typeface="+mn-ea"/>
                <a:cs typeface="+mn-cs"/>
              </a:rPr>
              <a:t>sc.joinhanshake.com</a:t>
            </a:r>
            <a:r>
              <a:rPr lang="en-US" sz="1200" b="0" i="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pPr>
              <a:defRPr/>
            </a:pPr>
            <a:fld id="{2B0F88F0-72FC-4A9D-90CE-F772722BAB7F}" type="slidenum">
              <a:rPr lang="en-US" smtClean="0"/>
              <a:pPr>
                <a:defRPr/>
              </a:pPr>
              <a:t>17</a:t>
            </a:fld>
            <a:endParaRPr lang="en-US"/>
          </a:p>
        </p:txBody>
      </p:sp>
    </p:spTree>
    <p:extLst>
      <p:ext uri="{BB962C8B-B14F-4D97-AF65-F5344CB8AC3E}">
        <p14:creationId xmlns:p14="http://schemas.microsoft.com/office/powerpoint/2010/main" val="28496133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cs typeface="Calibri" panose="020F0502020204030204"/>
              </a:rPr>
              <a:t>Here are the full-time staff representatives that will be working with you to support your career journey! </a:t>
            </a:r>
            <a:r>
              <a:rPr lang="en-US" dirty="0"/>
              <a:t>Career Development Coaches can help you learn more about yourself, the professional world, and how you fit into it. Throughout the process of deciding your major or career, you are encouraged to talk with a Career Center staff member who can guide you and answer your questions.</a:t>
            </a:r>
            <a:r>
              <a:rPr lang="en-US" dirty="0">
                <a:cs typeface="Calibri" panose="020F0502020204030204"/>
              </a:rPr>
              <a:t> </a:t>
            </a:r>
            <a:r>
              <a:rPr lang="en-US" dirty="0"/>
              <a:t>Our staff members work directly with you to provide career advising, internship and job search guidance, and post graduation planning. In partnership with you, we can develop a career plan based on many factors, including your ambitions, values and interests. </a:t>
            </a:r>
            <a:endParaRPr lang="en-US" dirty="0">
              <a:cs typeface="Calibri" panose="020F0502020204030204"/>
            </a:endParaRPr>
          </a:p>
          <a:p>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5FA3E603-0EE4-3042-9661-047EB577E4A2}" type="slidenum">
              <a:rPr lang="en-US" smtClean="0"/>
              <a:t>18</a:t>
            </a:fld>
            <a:endParaRPr lang="en-US"/>
          </a:p>
        </p:txBody>
      </p:sp>
    </p:spTree>
    <p:extLst>
      <p:ext uri="{BB962C8B-B14F-4D97-AF65-F5344CB8AC3E}">
        <p14:creationId xmlns:p14="http://schemas.microsoft.com/office/powerpoint/2010/main" val="15763401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is our contact information and social media accounts. We know that was a lot of information and planning a career can be stressful, so we are here to have fun and encouraging conversations to help you get to where you want to be! </a:t>
            </a:r>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2B0F88F0-72FC-4A9D-90CE-F772722BAB7F}" type="slidenum">
              <a:rPr lang="en-US" smtClean="0"/>
              <a:pPr>
                <a:defRPr/>
              </a:pPr>
              <a:t>19</a:t>
            </a:fld>
            <a:endParaRPr lang="en-US"/>
          </a:p>
        </p:txBody>
      </p:sp>
    </p:spTree>
    <p:extLst>
      <p:ext uri="{BB962C8B-B14F-4D97-AF65-F5344CB8AC3E}">
        <p14:creationId xmlns:p14="http://schemas.microsoft.com/office/powerpoint/2010/main" val="2234884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ct val="30000"/>
              </a:spcBef>
              <a:spcAft>
                <a:spcPct val="0"/>
              </a:spcAft>
              <a:buFont typeface="Arial"/>
              <a:buNone/>
            </a:pPr>
            <a:r>
              <a:rPr lang="en-US" dirty="0"/>
              <a:t>This is part of our Mission Statement. Our priority is educating and empowering students to design their own plan for their lives, and to make informed decisions about their major, experiences, and future.</a:t>
            </a:r>
            <a:r>
              <a:rPr lang="en-US" dirty="0">
                <a:cs typeface="Calibri" panose="020F0502020204030204"/>
              </a:rPr>
              <a:t> </a:t>
            </a:r>
            <a:r>
              <a:rPr lang="en-US" dirty="0"/>
              <a:t>Notice the part that says, “LIFELONG career management skills…” The age most traditional college students expect to graduate with a bachelor's degree is around 21 or 22. According to research, the expected retirement age for this generation is 72. That’s a 50-year career lifespan! Therefore, it’s super important for you to be happy with your career choice!</a:t>
            </a:r>
            <a:endParaRPr lang="en-US" dirty="0">
              <a:cs typeface="Calibri"/>
            </a:endParaRPr>
          </a:p>
          <a:p>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5FA3E603-0EE4-3042-9661-047EB577E4A2}" type="slidenum">
              <a:rPr lang="en-US" smtClean="0"/>
              <a:t>2</a:t>
            </a:fld>
            <a:endParaRPr lang="en-US"/>
          </a:p>
        </p:txBody>
      </p:sp>
    </p:spTree>
    <p:extLst>
      <p:ext uri="{BB962C8B-B14F-4D97-AF65-F5344CB8AC3E}">
        <p14:creationId xmlns:p14="http://schemas.microsoft.com/office/powerpoint/2010/main" val="4399530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Gotham Book" pitchFamily="2" charset="0"/>
                <a:ea typeface="+mn-ea"/>
                <a:cs typeface="+mn-cs"/>
              </a:rPr>
              <a:t>The Career Center has an Employability Model and our acronym, CREATE, represents the skills, knowledge, understanding and personal attributes that make a person more likely to choose, secure and retain occupations that they can be successful and satisfied in.</a:t>
            </a:r>
          </a:p>
        </p:txBody>
      </p:sp>
      <p:sp>
        <p:nvSpPr>
          <p:cNvPr id="4" name="Slide Number Placeholder 3"/>
          <p:cNvSpPr>
            <a:spLocks noGrp="1"/>
          </p:cNvSpPr>
          <p:nvPr>
            <p:ph type="sldNum" sz="quarter" idx="5"/>
          </p:nvPr>
        </p:nvSpPr>
        <p:spPr/>
        <p:txBody>
          <a:bodyPr/>
          <a:lstStyle/>
          <a:p>
            <a:fld id="{5FA3E603-0EE4-3042-9661-047EB577E4A2}" type="slidenum">
              <a:rPr lang="en-US" smtClean="0"/>
              <a:t>3</a:t>
            </a:fld>
            <a:endParaRPr lang="en-US"/>
          </a:p>
        </p:txBody>
      </p:sp>
    </p:spTree>
    <p:extLst>
      <p:ext uri="{BB962C8B-B14F-4D97-AF65-F5344CB8AC3E}">
        <p14:creationId xmlns:p14="http://schemas.microsoft.com/office/powerpoint/2010/main" val="34189366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Employers</a:t>
            </a:r>
            <a:r>
              <a:rPr lang="en-US" baseline="0" dirty="0"/>
              <a:t> tell us that they are looking for students that can articulate their skills and experiences through both verbal and written communication.  A cover letter is a one-page letter of introduction where an individual explains their qualifications in a more detailed way than a resume. A cover letter accompanies a resume and is used to gain the employer’s attention to your application and motivate them to extend an interview to you. Even if a cover letter is not a required part of the job application, we strongly encourage you to include it, as cover letters are another way for you to explain your skills and qualifications. Submitting a cover letter when it is not required will not hurt your application, but </a:t>
            </a:r>
            <a:r>
              <a:rPr lang="en-US" b="1" baseline="0" dirty="0"/>
              <a:t>not</a:t>
            </a:r>
            <a:r>
              <a:rPr lang="en-US" baseline="0" dirty="0"/>
              <a:t> submitting one might make the difference in getting an interview.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A cover letter is an opportunity for you to show that you’ve researched the company and can explain what you know about their products and/or services, as well as demonstrate to the company which relevant experiences and skills you have and how they will connect to their needs. With this in mind, each cover letter should be tailored to every position you apply to. It is important that you do not use the same generic cover letter for every job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4</a:t>
            </a:fld>
            <a:endParaRPr lang="en-US"/>
          </a:p>
        </p:txBody>
      </p:sp>
    </p:spTree>
    <p:extLst>
      <p:ext uri="{BB962C8B-B14F-4D97-AF65-F5344CB8AC3E}">
        <p14:creationId xmlns:p14="http://schemas.microsoft.com/office/powerpoint/2010/main" val="3016140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a:t>
            </a:r>
            <a:r>
              <a:rPr lang="en-US" baseline="0" dirty="0"/>
              <a:t> general, any cover letter you write should be no longer than one page and should include half inch to one inch margins. You should use single or 1.5 spacing throughout the document depending on how much you are filling one page. A good rule of thumb is to include more white space throughout the document between paragraphs rather than having a large white space at the end after your closing. We suggest that you use the same font style and font size that you use on your resume to keep the documents consistent. For example, if you are using Times New Roman in 12 point font, on your resume, you will also want to use Times New Roman in 12 point font on your cover letter. Every cover letter you submit to an employer should be the best representation of yourself and should be written using a business letter format and a professional tone. </a:t>
            </a:r>
          </a:p>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5</a:t>
            </a:fld>
            <a:endParaRPr lang="en-US"/>
          </a:p>
        </p:txBody>
      </p:sp>
    </p:spTree>
    <p:extLst>
      <p:ext uri="{BB962C8B-B14F-4D97-AF65-F5344CB8AC3E}">
        <p14:creationId xmlns:p14="http://schemas.microsoft.com/office/powerpoint/2010/main" val="27318126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Before you begin writing tailored cover letters, there are a few steps that you should complete. The first step is to do your research on the position, the company and the industry. Your research should focus on specifics that will be helpful to you as you are writing a cover letter and even later on in the hiring process when you may be interviewing. Focus on finding information about the company’s mission, their vision, their values and any current news or trends that might be applicable to the industry. When conducting research, utilize a variety of resources to get the best overall picture of the position, the company and the industry. To get an idea of what the ideal candidate would look like, consider checking out O*NET or the Occupational Outlook Handbook under the Bureau of Labor Statistics. With these two resources, you’ll be able to see the knowledge, skills and abilities required of that position, as well as the work activities and tasks one must face. To learn more about the company and the industry specifically, look at their website and social media accounts. From this research you’ll be able to express your interests and values and how closely they align to the company’s. To obtain more information on the work environment and how employers would describe the company, check out individual’s reviews on Handshake and on Glass Door.</a:t>
            </a:r>
            <a:br>
              <a:rPr lang="en-US" baseline="0" dirty="0"/>
            </a:br>
            <a:r>
              <a:rPr lang="en-US"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When writing a tailored cover letter it is important to utilize this research to match your knowledge, skills, and abilities to those expectations of the position, company, and industry.</a:t>
            </a:r>
          </a:p>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6</a:t>
            </a:fld>
            <a:endParaRPr lang="en-US"/>
          </a:p>
        </p:txBody>
      </p:sp>
    </p:spTree>
    <p:extLst>
      <p:ext uri="{BB962C8B-B14F-4D97-AF65-F5344CB8AC3E}">
        <p14:creationId xmlns:p14="http://schemas.microsoft.com/office/powerpoint/2010/main" val="25765718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You also need to make sure you understand the position and what the expectations are before writing a cover letter. Here we have laid out a sample Job Description Activity that you could do to make sure you fully understand it. It’s important to match the employer and position needs that are outlined in the job description. This activity will allow you to identify personal reasons you are interested in the position and company, and identify skills they are looking for in the ideal candidate.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To start, you will read through the job description for </a:t>
            </a:r>
            <a:r>
              <a:rPr lang="en-US" b="1" baseline="0" dirty="0"/>
              <a:t>general understanding of the position </a:t>
            </a:r>
            <a:r>
              <a:rPr lang="en-US" baseline="0" dirty="0"/>
              <a:t>and what they are looking for. You will then read it again specifically to identify </a:t>
            </a:r>
            <a:r>
              <a:rPr lang="en-US" b="1" baseline="0" dirty="0"/>
              <a:t>interests in the position and company </a:t>
            </a:r>
            <a:r>
              <a:rPr lang="en-US" baseline="0" dirty="0"/>
              <a:t>and underline them with pen as you go along. Lastly, you will read it a third time to </a:t>
            </a:r>
            <a:r>
              <a:rPr lang="en-US" b="1" baseline="0" dirty="0"/>
              <a:t>identify technical and softs skills </a:t>
            </a:r>
            <a:r>
              <a:rPr lang="en-US" baseline="0" dirty="0"/>
              <a:t>necessary to complete the job. As you search for these technical and soft skills, we encourage you to highlight them so you can later address them in your cover letter. In total, you should be reading the job description at least a few times to identify the reasons you are interested in the position and the knowledge, skills and abilities the company is looking for. It is not required that you complete this activity, but we do encourage you to do something similar to best aid you in writing a tailored cover letter. </a:t>
            </a:r>
          </a:p>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7</a:t>
            </a:fld>
            <a:endParaRPr lang="en-US"/>
          </a:p>
        </p:txBody>
      </p:sp>
    </p:spTree>
    <p:extLst>
      <p:ext uri="{BB962C8B-B14F-4D97-AF65-F5344CB8AC3E}">
        <p14:creationId xmlns:p14="http://schemas.microsoft.com/office/powerpoint/2010/main" val="3063784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Now that you’ve completed your research and fully understand the job description, you can begin writing your tailored cover letter. </a:t>
            </a:r>
            <a:r>
              <a:rPr lang="en-US" dirty="0"/>
              <a:t>Next, we will go over how to address a cover letter, all that goes into the content of a cover letter, and the salutation. Note that for each job you apply to it is important to tailor the cover letter to the specific recipient and job description. </a:t>
            </a:r>
          </a:p>
        </p:txBody>
      </p:sp>
      <p:sp>
        <p:nvSpPr>
          <p:cNvPr id="4" name="Slide Number Placeholder 3"/>
          <p:cNvSpPr>
            <a:spLocks noGrp="1"/>
          </p:cNvSpPr>
          <p:nvPr>
            <p:ph type="sldNum" sz="quarter" idx="5"/>
          </p:nvPr>
        </p:nvSpPr>
        <p:spPr/>
        <p:txBody>
          <a:bodyPr/>
          <a:lstStyle/>
          <a:p>
            <a:fld id="{5FA3E603-0EE4-3042-9661-047EB577E4A2}" type="slidenum">
              <a:rPr lang="en-US" smtClean="0"/>
              <a:t>8</a:t>
            </a:fld>
            <a:endParaRPr lang="en-US"/>
          </a:p>
        </p:txBody>
      </p:sp>
    </p:spTree>
    <p:extLst>
      <p:ext uri="{BB962C8B-B14F-4D97-AF65-F5344CB8AC3E}">
        <p14:creationId xmlns:p14="http://schemas.microsoft.com/office/powerpoint/2010/main" val="1088131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Let’s begin with the header and who you address the cover letter to. Our first piece of advice is to include your contact information in the same format you did on your resume. By matching both headers, you keep things simple and consistent across all application documents you submit. You will also want to include an individual’s name and title, and the employer’s contact information. If a contact is not provided, you can address your cover letter by saying “Dear Recruiting Manager” or “Dear Human Resources Director”. If there is an individual's name listed in the job description for questions or application submission purposes, this is the individual that you will want to address your cover letter to. If their title is not included in the job description, you will want to research their title and include that in the header as well. The employer’s contact information should include the individual’s name, the company’s street address, city, state and zip code. After that, you will want to address the cover letter to the appropriate individual by name using a formal title such as Ms. or Mr. </a:t>
            </a:r>
          </a:p>
          <a:p>
            <a:endParaRPr lang="en-US" dirty="0"/>
          </a:p>
        </p:txBody>
      </p:sp>
      <p:sp>
        <p:nvSpPr>
          <p:cNvPr id="4" name="Slide Number Placeholder 3"/>
          <p:cNvSpPr>
            <a:spLocks noGrp="1"/>
          </p:cNvSpPr>
          <p:nvPr>
            <p:ph type="sldNum" sz="quarter" idx="5"/>
          </p:nvPr>
        </p:nvSpPr>
        <p:spPr/>
        <p:txBody>
          <a:bodyPr/>
          <a:lstStyle/>
          <a:p>
            <a:fld id="{5FA3E603-0EE4-3042-9661-047EB577E4A2}" type="slidenum">
              <a:rPr lang="en-US" smtClean="0"/>
              <a:t>9</a:t>
            </a:fld>
            <a:endParaRPr lang="en-US"/>
          </a:p>
        </p:txBody>
      </p:sp>
    </p:spTree>
    <p:extLst>
      <p:ext uri="{BB962C8B-B14F-4D97-AF65-F5344CB8AC3E}">
        <p14:creationId xmlns:p14="http://schemas.microsoft.com/office/powerpoint/2010/main" val="18487495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C6703-D0F7-E745-A687-AC990D0C464C}"/>
              </a:ext>
            </a:extLst>
          </p:cNvPr>
          <p:cNvSpPr>
            <a:spLocks noGrp="1"/>
          </p:cNvSpPr>
          <p:nvPr>
            <p:ph type="ctrTitle" hasCustomPrompt="1"/>
          </p:nvPr>
        </p:nvSpPr>
        <p:spPr>
          <a:xfrm>
            <a:off x="1524000" y="734056"/>
            <a:ext cx="9144000" cy="2387600"/>
          </a:xfrm>
        </p:spPr>
        <p:txBody>
          <a:bodyPr anchor="b"/>
          <a:lstStyle>
            <a:lvl1pPr algn="ctr">
              <a:defRPr sz="6000">
                <a:latin typeface="Impact" panose="020B0806030902050204"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61E6FFF2-58E4-794E-892D-6FF45321C2C0}"/>
              </a:ext>
            </a:extLst>
          </p:cNvPr>
          <p:cNvSpPr>
            <a:spLocks noGrp="1"/>
          </p:cNvSpPr>
          <p:nvPr>
            <p:ph type="subTitle" idx="1"/>
          </p:nvPr>
        </p:nvSpPr>
        <p:spPr>
          <a:xfrm>
            <a:off x="1524000" y="3313939"/>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Slide Number Placeholder 5">
            <a:extLst>
              <a:ext uri="{FF2B5EF4-FFF2-40B4-BE49-F238E27FC236}">
                <a16:creationId xmlns:a16="http://schemas.microsoft.com/office/drawing/2014/main" id="{1BA7C03E-EF71-2C40-9E45-BF08314EE5F1}"/>
              </a:ext>
            </a:extLst>
          </p:cNvPr>
          <p:cNvSpPr>
            <a:spLocks noGrp="1"/>
          </p:cNvSpPr>
          <p:nvPr>
            <p:ph type="sldNum" sz="quarter" idx="12"/>
          </p:nvPr>
        </p:nvSpPr>
        <p:spPr>
          <a:xfrm>
            <a:off x="838200" y="5991633"/>
            <a:ext cx="2587831" cy="365125"/>
          </a:xfrm>
        </p:spPr>
        <p:txBody>
          <a:bodyPr/>
          <a:lstStyle/>
          <a:p>
            <a:fld id="{B4E9AFF7-6653-6A4D-A979-64D2F5BECA26}" type="slidenum">
              <a:rPr lang="en-US" smtClean="0"/>
              <a:t>‹#›</a:t>
            </a:fld>
            <a:endParaRPr lang="en-US"/>
          </a:p>
        </p:txBody>
      </p:sp>
      <p:pic>
        <p:nvPicPr>
          <p:cNvPr id="9" name="Picture 8">
            <a:extLst>
              <a:ext uri="{FF2B5EF4-FFF2-40B4-BE49-F238E27FC236}">
                <a16:creationId xmlns:a16="http://schemas.microsoft.com/office/drawing/2014/main" id="{C81DC1BB-A980-8448-BB01-0788DE4349F9}"/>
              </a:ext>
            </a:extLst>
          </p:cNvPr>
          <p:cNvPicPr>
            <a:picLocks noChangeAspect="1"/>
          </p:cNvPicPr>
          <p:nvPr userDrawn="1"/>
        </p:nvPicPr>
        <p:blipFill>
          <a:blip r:embed="rId2"/>
          <a:stretch>
            <a:fillRect/>
          </a:stretch>
        </p:blipFill>
        <p:spPr>
          <a:xfrm>
            <a:off x="4509370" y="4429919"/>
            <a:ext cx="3173260" cy="2115507"/>
          </a:xfrm>
          <a:prstGeom prst="rect">
            <a:avLst/>
          </a:prstGeom>
        </p:spPr>
      </p:pic>
    </p:spTree>
    <p:extLst>
      <p:ext uri="{BB962C8B-B14F-4D97-AF65-F5344CB8AC3E}">
        <p14:creationId xmlns:p14="http://schemas.microsoft.com/office/powerpoint/2010/main" val="295740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secHead" preserve="1">
  <p:cSld name="Conclus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24E78-1993-A540-9F01-A28635FB4893}"/>
              </a:ext>
            </a:extLst>
          </p:cNvPr>
          <p:cNvSpPr>
            <a:spLocks noGrp="1"/>
          </p:cNvSpPr>
          <p:nvPr>
            <p:ph type="title" hasCustomPrompt="1"/>
          </p:nvPr>
        </p:nvSpPr>
        <p:spPr>
          <a:xfrm>
            <a:off x="831850" y="1656521"/>
            <a:ext cx="10515600" cy="2187986"/>
          </a:xfrm>
        </p:spPr>
        <p:txBody>
          <a:bodyPr anchor="t"/>
          <a:lstStyle>
            <a:lvl1pPr algn="ctr">
              <a:defRPr sz="6000">
                <a:solidFill>
                  <a:schemeClr val="bg1"/>
                </a:solidFill>
              </a:defRPr>
            </a:lvl1pPr>
          </a:lstStyle>
          <a:p>
            <a:r>
              <a:rPr lang="en-US"/>
              <a:t>Conclusion</a:t>
            </a:r>
          </a:p>
        </p:txBody>
      </p:sp>
      <p:sp>
        <p:nvSpPr>
          <p:cNvPr id="3" name="Text Placeholder 2">
            <a:extLst>
              <a:ext uri="{FF2B5EF4-FFF2-40B4-BE49-F238E27FC236}">
                <a16:creationId xmlns:a16="http://schemas.microsoft.com/office/drawing/2014/main" id="{2EC1F37B-372F-0146-A20D-449355B25403}"/>
              </a:ext>
            </a:extLst>
          </p:cNvPr>
          <p:cNvSpPr>
            <a:spLocks noGrp="1"/>
          </p:cNvSpPr>
          <p:nvPr>
            <p:ph type="body" idx="1" hasCustomPrompt="1"/>
          </p:nvPr>
        </p:nvSpPr>
        <p:spPr>
          <a:xfrm>
            <a:off x="831850" y="4867949"/>
            <a:ext cx="5493794" cy="1500187"/>
          </a:xfrm>
        </p:spPr>
        <p:txBody>
          <a:bodyPr anchor="b"/>
          <a:lstStyle>
            <a:lvl1pPr marL="0" indent="0" algn="l">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Name</a:t>
            </a:r>
          </a:p>
          <a:p>
            <a:pPr lvl="0"/>
            <a:r>
              <a:rPr lang="en-US"/>
              <a:t>Title</a:t>
            </a:r>
          </a:p>
          <a:p>
            <a:pPr lvl="0"/>
            <a:r>
              <a:rPr lang="en-US"/>
              <a:t>Email</a:t>
            </a:r>
          </a:p>
        </p:txBody>
      </p:sp>
      <p:pic>
        <p:nvPicPr>
          <p:cNvPr id="12" name="Picture 11">
            <a:extLst>
              <a:ext uri="{FF2B5EF4-FFF2-40B4-BE49-F238E27FC236}">
                <a16:creationId xmlns:a16="http://schemas.microsoft.com/office/drawing/2014/main" id="{33EDFD73-0710-2244-860D-4BA6234A0E5E}"/>
              </a:ext>
            </a:extLst>
          </p:cNvPr>
          <p:cNvPicPr>
            <a:picLocks noChangeAspect="1"/>
          </p:cNvPicPr>
          <p:nvPr userDrawn="1"/>
        </p:nvPicPr>
        <p:blipFill>
          <a:blip r:embed="rId3"/>
          <a:stretch>
            <a:fillRect/>
          </a:stretch>
        </p:blipFill>
        <p:spPr>
          <a:xfrm>
            <a:off x="8825947" y="5555415"/>
            <a:ext cx="2892287" cy="1205120"/>
          </a:xfrm>
          <a:prstGeom prst="rect">
            <a:avLst/>
          </a:prstGeom>
        </p:spPr>
      </p:pic>
    </p:spTree>
    <p:extLst>
      <p:ext uri="{BB962C8B-B14F-4D97-AF65-F5344CB8AC3E}">
        <p14:creationId xmlns:p14="http://schemas.microsoft.com/office/powerpoint/2010/main" val="37177766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9ED37-4F17-3341-80DD-6302FD9C0346}"/>
              </a:ext>
            </a:extLst>
          </p:cNvPr>
          <p:cNvSpPr>
            <a:spLocks noGrp="1"/>
          </p:cNvSpPr>
          <p:nvPr>
            <p:ph type="title" hasCustomPrompt="1"/>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56E732-1F86-874D-B35F-F0D15E08E91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C2C13372-CC48-6246-83C0-B536F3DCA7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5CF31-8755-3E42-B89A-9D67D96D7102}"/>
              </a:ext>
            </a:extLst>
          </p:cNvPr>
          <p:cNvSpPr>
            <a:spLocks noGrp="1"/>
          </p:cNvSpPr>
          <p:nvPr>
            <p:ph type="sldNum" sz="quarter" idx="12"/>
          </p:nvPr>
        </p:nvSpPr>
        <p:spPr>
          <a:xfrm>
            <a:off x="838200" y="6004323"/>
            <a:ext cx="2635332" cy="365125"/>
          </a:xfrm>
        </p:spPr>
        <p:txBody>
          <a:bodyPr/>
          <a:lstStyle/>
          <a:p>
            <a:fld id="{B4E9AFF7-6653-6A4D-A979-64D2F5BECA26}" type="slidenum">
              <a:rPr lang="en-US" smtClean="0"/>
              <a:t>‹#›</a:t>
            </a:fld>
            <a:endParaRPr lang="en-US"/>
          </a:p>
        </p:txBody>
      </p:sp>
    </p:spTree>
    <p:extLst>
      <p:ext uri="{BB962C8B-B14F-4D97-AF65-F5344CB8AC3E}">
        <p14:creationId xmlns:p14="http://schemas.microsoft.com/office/powerpoint/2010/main" val="306765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24E78-1993-A540-9F01-A28635FB48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EC1F37B-372F-0146-A20D-449355B25403}"/>
              </a:ext>
            </a:extLst>
          </p:cNvPr>
          <p:cNvSpPr>
            <a:spLocks noGrp="1"/>
          </p:cNvSpPr>
          <p:nvPr>
            <p:ph type="body" idx="1"/>
          </p:nvPr>
        </p:nvSpPr>
        <p:spPr>
          <a:xfrm>
            <a:off x="831850" y="4589463"/>
            <a:ext cx="10515600" cy="12017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5" name="Footer Placeholder 4">
            <a:extLst>
              <a:ext uri="{FF2B5EF4-FFF2-40B4-BE49-F238E27FC236}">
                <a16:creationId xmlns:a16="http://schemas.microsoft.com/office/drawing/2014/main" id="{87ADC64B-5CD5-7341-B6E0-9B4F677F9F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918467-A91D-B840-9781-A402C93E7E3A}"/>
              </a:ext>
            </a:extLst>
          </p:cNvPr>
          <p:cNvSpPr>
            <a:spLocks noGrp="1"/>
          </p:cNvSpPr>
          <p:nvPr>
            <p:ph type="sldNum" sz="quarter" idx="12"/>
          </p:nvPr>
        </p:nvSpPr>
        <p:spPr>
          <a:xfrm>
            <a:off x="838200" y="6004322"/>
            <a:ext cx="2665021" cy="365125"/>
          </a:xfrm>
        </p:spPr>
        <p:txBody>
          <a:bodyPr/>
          <a:lstStyle/>
          <a:p>
            <a:fld id="{B4E9AFF7-6653-6A4D-A979-64D2F5BECA26}" type="slidenum">
              <a:rPr lang="en-US" smtClean="0"/>
              <a:t>‹#›</a:t>
            </a:fld>
            <a:endParaRPr lang="en-US"/>
          </a:p>
        </p:txBody>
      </p:sp>
    </p:spTree>
    <p:extLst>
      <p:ext uri="{BB962C8B-B14F-4D97-AF65-F5344CB8AC3E}">
        <p14:creationId xmlns:p14="http://schemas.microsoft.com/office/powerpoint/2010/main" val="3884017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BC8D6-6BCB-BD4B-B6E0-92A778004EF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C4099C-8353-F44E-8406-26AC07974CEE}"/>
              </a:ext>
            </a:extLst>
          </p:cNvPr>
          <p:cNvSpPr>
            <a:spLocks noGrp="1"/>
          </p:cNvSpPr>
          <p:nvPr>
            <p:ph sz="half" idx="1"/>
          </p:nvPr>
        </p:nvSpPr>
        <p:spPr>
          <a:xfrm>
            <a:off x="838200" y="1825625"/>
            <a:ext cx="5181600" cy="40437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F8CC49-08EF-8048-B6B2-BC247008F046}"/>
              </a:ext>
            </a:extLst>
          </p:cNvPr>
          <p:cNvSpPr>
            <a:spLocks noGrp="1"/>
          </p:cNvSpPr>
          <p:nvPr>
            <p:ph sz="half" idx="2"/>
          </p:nvPr>
        </p:nvSpPr>
        <p:spPr>
          <a:xfrm>
            <a:off x="6172200" y="1825625"/>
            <a:ext cx="5181600" cy="40437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82CCBEF1-4544-884E-86EB-5374139098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77F880-2CCE-9044-8CE8-A7CF47CE5236}"/>
              </a:ext>
            </a:extLst>
          </p:cNvPr>
          <p:cNvSpPr>
            <a:spLocks noGrp="1"/>
          </p:cNvSpPr>
          <p:nvPr>
            <p:ph type="sldNum" sz="quarter" idx="12"/>
          </p:nvPr>
        </p:nvSpPr>
        <p:spPr>
          <a:xfrm>
            <a:off x="838200" y="6004323"/>
            <a:ext cx="2688771" cy="365125"/>
          </a:xfrm>
        </p:spPr>
        <p:txBody>
          <a:bodyPr/>
          <a:lstStyle/>
          <a:p>
            <a:fld id="{B4E9AFF7-6653-6A4D-A979-64D2F5BECA26}" type="slidenum">
              <a:rPr lang="en-US" smtClean="0"/>
              <a:t>‹#›</a:t>
            </a:fld>
            <a:endParaRPr lang="en-US"/>
          </a:p>
        </p:txBody>
      </p:sp>
    </p:spTree>
    <p:extLst>
      <p:ext uri="{BB962C8B-B14F-4D97-AF65-F5344CB8AC3E}">
        <p14:creationId xmlns:p14="http://schemas.microsoft.com/office/powerpoint/2010/main" val="25245327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CE802-B46A-204D-94D4-E50D913AEE8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AD7812B-2A55-D049-A1C2-A4C973ACA5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58766B-6B24-3B45-B55F-3D85F881F93D}"/>
              </a:ext>
            </a:extLst>
          </p:cNvPr>
          <p:cNvSpPr>
            <a:spLocks noGrp="1"/>
          </p:cNvSpPr>
          <p:nvPr>
            <p:ph sz="half" idx="2"/>
          </p:nvPr>
        </p:nvSpPr>
        <p:spPr>
          <a:xfrm>
            <a:off x="839788" y="2505075"/>
            <a:ext cx="5157787" cy="339214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7A7F728-2418-1540-9191-5FDFA36D85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7948585-BFC1-9148-A0B5-07C83C2F21BA}"/>
              </a:ext>
            </a:extLst>
          </p:cNvPr>
          <p:cNvSpPr>
            <a:spLocks noGrp="1"/>
          </p:cNvSpPr>
          <p:nvPr>
            <p:ph sz="quarter" idx="4"/>
          </p:nvPr>
        </p:nvSpPr>
        <p:spPr>
          <a:xfrm>
            <a:off x="6172200" y="2505075"/>
            <a:ext cx="5183188" cy="339214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BD1371BF-1A9F-5641-95DB-6C0FE67BBB9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1121846-D4EB-5949-B8F3-E40099164899}"/>
              </a:ext>
            </a:extLst>
          </p:cNvPr>
          <p:cNvSpPr>
            <a:spLocks noGrp="1"/>
          </p:cNvSpPr>
          <p:nvPr>
            <p:ph type="sldNum" sz="quarter" idx="12"/>
          </p:nvPr>
        </p:nvSpPr>
        <p:spPr>
          <a:xfrm>
            <a:off x="838200" y="6004323"/>
            <a:ext cx="2682834" cy="365125"/>
          </a:xfrm>
        </p:spPr>
        <p:txBody>
          <a:bodyPr/>
          <a:lstStyle/>
          <a:p>
            <a:fld id="{B4E9AFF7-6653-6A4D-A979-64D2F5BECA26}" type="slidenum">
              <a:rPr lang="en-US" smtClean="0"/>
              <a:t>‹#›</a:t>
            </a:fld>
            <a:endParaRPr lang="en-US"/>
          </a:p>
        </p:txBody>
      </p:sp>
    </p:spTree>
    <p:extLst>
      <p:ext uri="{BB962C8B-B14F-4D97-AF65-F5344CB8AC3E}">
        <p14:creationId xmlns:p14="http://schemas.microsoft.com/office/powerpoint/2010/main" val="164583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59A27-C210-CF48-97F8-943B5EBAC6EC}"/>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385EC86A-0D15-764F-AA81-41016E208E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B633FAA-B5EA-C54D-A18B-17F16CA5F110}"/>
              </a:ext>
            </a:extLst>
          </p:cNvPr>
          <p:cNvSpPr>
            <a:spLocks noGrp="1"/>
          </p:cNvSpPr>
          <p:nvPr>
            <p:ph type="sldNum" sz="quarter" idx="12"/>
          </p:nvPr>
        </p:nvSpPr>
        <p:spPr>
          <a:xfrm>
            <a:off x="838200" y="6005974"/>
            <a:ext cx="2670958" cy="365125"/>
          </a:xfrm>
        </p:spPr>
        <p:txBody>
          <a:bodyPr/>
          <a:lstStyle/>
          <a:p>
            <a:fld id="{B4E9AFF7-6653-6A4D-A979-64D2F5BECA26}" type="slidenum">
              <a:rPr lang="en-US" smtClean="0"/>
              <a:t>‹#›</a:t>
            </a:fld>
            <a:endParaRPr lang="en-US"/>
          </a:p>
        </p:txBody>
      </p:sp>
    </p:spTree>
    <p:extLst>
      <p:ext uri="{BB962C8B-B14F-4D97-AF65-F5344CB8AC3E}">
        <p14:creationId xmlns:p14="http://schemas.microsoft.com/office/powerpoint/2010/main" val="29712243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AE991BC-E157-B340-860E-81A4EBD04B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26805CF-1707-5749-8109-20FA44953EE0}"/>
              </a:ext>
            </a:extLst>
          </p:cNvPr>
          <p:cNvSpPr>
            <a:spLocks noGrp="1"/>
          </p:cNvSpPr>
          <p:nvPr>
            <p:ph type="sldNum" sz="quarter" idx="12"/>
          </p:nvPr>
        </p:nvSpPr>
        <p:spPr>
          <a:xfrm>
            <a:off x="838200" y="6004322"/>
            <a:ext cx="2605644" cy="365125"/>
          </a:xfrm>
        </p:spPr>
        <p:txBody>
          <a:bodyPr/>
          <a:lstStyle/>
          <a:p>
            <a:fld id="{B4E9AFF7-6653-6A4D-A979-64D2F5BECA26}" type="slidenum">
              <a:rPr lang="en-US" smtClean="0"/>
              <a:t>‹#›</a:t>
            </a:fld>
            <a:endParaRPr lang="en-US"/>
          </a:p>
        </p:txBody>
      </p:sp>
    </p:spTree>
    <p:extLst>
      <p:ext uri="{BB962C8B-B14F-4D97-AF65-F5344CB8AC3E}">
        <p14:creationId xmlns:p14="http://schemas.microsoft.com/office/powerpoint/2010/main" val="694746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654A1-6207-5141-AAB1-9A7630DA98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39F95B-0887-9F4F-BA1C-0B9CBE5AED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6515B1-8A32-AB43-82F2-51A60BC2E3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5">
            <a:extLst>
              <a:ext uri="{FF2B5EF4-FFF2-40B4-BE49-F238E27FC236}">
                <a16:creationId xmlns:a16="http://schemas.microsoft.com/office/drawing/2014/main" id="{5FC3D973-68F9-5B46-A3D8-B7AF20B00E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AA68CE-A588-FE4D-9C1E-5BE4A1A82F81}"/>
              </a:ext>
            </a:extLst>
          </p:cNvPr>
          <p:cNvSpPr>
            <a:spLocks noGrp="1"/>
          </p:cNvSpPr>
          <p:nvPr>
            <p:ph type="sldNum" sz="quarter" idx="12"/>
          </p:nvPr>
        </p:nvSpPr>
        <p:spPr>
          <a:xfrm>
            <a:off x="838200" y="6004323"/>
            <a:ext cx="2670958" cy="365125"/>
          </a:xfrm>
        </p:spPr>
        <p:txBody>
          <a:bodyPr/>
          <a:lstStyle/>
          <a:p>
            <a:fld id="{B4E9AFF7-6653-6A4D-A979-64D2F5BECA26}" type="slidenum">
              <a:rPr lang="en-US" smtClean="0"/>
              <a:t>‹#›</a:t>
            </a:fld>
            <a:endParaRPr lang="en-US"/>
          </a:p>
        </p:txBody>
      </p:sp>
    </p:spTree>
    <p:extLst>
      <p:ext uri="{BB962C8B-B14F-4D97-AF65-F5344CB8AC3E}">
        <p14:creationId xmlns:p14="http://schemas.microsoft.com/office/powerpoint/2010/main" val="2948330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75185-7056-B946-8F27-7890BB2A34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A0AF3B6-3151-9346-B00D-EBED7ED75F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A5EF208-3C62-3840-A816-A69F27E0BF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5">
            <a:extLst>
              <a:ext uri="{FF2B5EF4-FFF2-40B4-BE49-F238E27FC236}">
                <a16:creationId xmlns:a16="http://schemas.microsoft.com/office/drawing/2014/main" id="{AB0C1DD0-6624-6048-953E-41055A0D34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4C492C-9027-2B43-9637-56046A0631C2}"/>
              </a:ext>
            </a:extLst>
          </p:cNvPr>
          <p:cNvSpPr>
            <a:spLocks noGrp="1"/>
          </p:cNvSpPr>
          <p:nvPr>
            <p:ph type="sldNum" sz="quarter" idx="12"/>
          </p:nvPr>
        </p:nvSpPr>
        <p:spPr>
          <a:xfrm>
            <a:off x="838200" y="6004323"/>
            <a:ext cx="2676896" cy="365125"/>
          </a:xfrm>
        </p:spPr>
        <p:txBody>
          <a:bodyPr/>
          <a:lstStyle/>
          <a:p>
            <a:fld id="{B4E9AFF7-6653-6A4D-A979-64D2F5BECA26}" type="slidenum">
              <a:rPr lang="en-US" smtClean="0"/>
              <a:t>‹#›</a:t>
            </a:fld>
            <a:endParaRPr lang="en-US"/>
          </a:p>
        </p:txBody>
      </p:sp>
    </p:spTree>
    <p:extLst>
      <p:ext uri="{BB962C8B-B14F-4D97-AF65-F5344CB8AC3E}">
        <p14:creationId xmlns:p14="http://schemas.microsoft.com/office/powerpoint/2010/main" val="2128403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4BC199-4655-F541-83EE-721E1D0864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445D78-BC86-6C4A-8173-07BC8BF4F06C}"/>
              </a:ext>
            </a:extLst>
          </p:cNvPr>
          <p:cNvSpPr>
            <a:spLocks noGrp="1"/>
          </p:cNvSpPr>
          <p:nvPr>
            <p:ph type="body" idx="1"/>
          </p:nvPr>
        </p:nvSpPr>
        <p:spPr>
          <a:xfrm>
            <a:off x="838200" y="1825625"/>
            <a:ext cx="10515600" cy="399207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4989E362-4DC4-BA42-AD46-DCFCBF72CE19}"/>
              </a:ext>
            </a:extLst>
          </p:cNvPr>
          <p:cNvSpPr>
            <a:spLocks noGrp="1"/>
          </p:cNvSpPr>
          <p:nvPr>
            <p:ph type="ftr" sz="quarter" idx="3"/>
          </p:nvPr>
        </p:nvSpPr>
        <p:spPr>
          <a:xfrm>
            <a:off x="4038600" y="6004323"/>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5AB465-CD1B-7A41-8A74-7F4A07B23239}"/>
              </a:ext>
            </a:extLst>
          </p:cNvPr>
          <p:cNvSpPr>
            <a:spLocks noGrp="1"/>
          </p:cNvSpPr>
          <p:nvPr>
            <p:ph type="sldNum" sz="quarter" idx="4"/>
          </p:nvPr>
        </p:nvSpPr>
        <p:spPr>
          <a:xfrm>
            <a:off x="838200" y="6004323"/>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E9AFF7-6653-6A4D-A979-64D2F5BECA26}" type="slidenum">
              <a:rPr lang="en-US" smtClean="0"/>
              <a:pPr/>
              <a:t>‹#›</a:t>
            </a:fld>
            <a:endParaRPr lang="en-US"/>
          </a:p>
        </p:txBody>
      </p:sp>
      <p:pic>
        <p:nvPicPr>
          <p:cNvPr id="12" name="Picture 11">
            <a:extLst>
              <a:ext uri="{FF2B5EF4-FFF2-40B4-BE49-F238E27FC236}">
                <a16:creationId xmlns:a16="http://schemas.microsoft.com/office/drawing/2014/main" id="{6A0032F1-0121-BE4C-B781-236291AD7975}"/>
              </a:ext>
            </a:extLst>
          </p:cNvPr>
          <p:cNvPicPr>
            <a:picLocks noChangeAspect="1"/>
          </p:cNvPicPr>
          <p:nvPr userDrawn="1"/>
        </p:nvPicPr>
        <p:blipFill rotWithShape="1">
          <a:blip r:embed="rId13"/>
          <a:srcRect l="6753" t="32288" r="7080" b="30327"/>
          <a:stretch/>
        </p:blipFill>
        <p:spPr>
          <a:xfrm>
            <a:off x="9022846" y="5946775"/>
            <a:ext cx="2695388" cy="487282"/>
          </a:xfrm>
          <a:prstGeom prst="rect">
            <a:avLst/>
          </a:prstGeom>
        </p:spPr>
      </p:pic>
    </p:spTree>
    <p:extLst>
      <p:ext uri="{BB962C8B-B14F-4D97-AF65-F5344CB8AC3E}">
        <p14:creationId xmlns:p14="http://schemas.microsoft.com/office/powerpoint/2010/main" val="22071300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cap="all" baseline="0">
          <a:solidFill>
            <a:schemeClr val="tx1"/>
          </a:solidFill>
          <a:latin typeface="Impact" panose="020B080603090205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8.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7.jpeg"/><Relationship Id="rId5" Type="http://schemas.openxmlformats.org/officeDocument/2006/relationships/image" Target="../media/image6.em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10.m4a"/><Relationship Id="rId1" Type="http://schemas.microsoft.com/office/2007/relationships/media" Target="../media/media10.m4a"/><Relationship Id="rId6" Type="http://schemas.microsoft.com/office/2007/relationships/hdphoto" Target="../media/hdphoto2.wdp"/><Relationship Id="rId5" Type="http://schemas.openxmlformats.org/officeDocument/2006/relationships/image" Target="../media/image1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17.emf"/><Relationship Id="rId2" Type="http://schemas.openxmlformats.org/officeDocument/2006/relationships/audio" Target="../media/media11.m4a"/><Relationship Id="rId1" Type="http://schemas.microsoft.com/office/2007/relationships/media" Target="../media/media11.m4a"/><Relationship Id="rId6" Type="http://schemas.microsoft.com/office/2007/relationships/hdphoto" Target="../media/hdphoto4.wdp"/><Relationship Id="rId5" Type="http://schemas.openxmlformats.org/officeDocument/2006/relationships/image" Target="../media/image16.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18.emf"/><Relationship Id="rId2" Type="http://schemas.openxmlformats.org/officeDocument/2006/relationships/audio" Target="../media/media12.m4a"/><Relationship Id="rId1" Type="http://schemas.microsoft.com/office/2007/relationships/media" Target="../media/media12.m4a"/><Relationship Id="rId6" Type="http://schemas.microsoft.com/office/2007/relationships/hdphoto" Target="../media/hdphoto4.wdp"/><Relationship Id="rId5" Type="http://schemas.openxmlformats.org/officeDocument/2006/relationships/image" Target="../media/image1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19.emf"/><Relationship Id="rId2" Type="http://schemas.openxmlformats.org/officeDocument/2006/relationships/audio" Target="../media/media13.m4a"/><Relationship Id="rId1" Type="http://schemas.microsoft.com/office/2007/relationships/media" Target="../media/media13.m4a"/><Relationship Id="rId6" Type="http://schemas.microsoft.com/office/2007/relationships/hdphoto" Target="../media/hdphoto4.wdp"/><Relationship Id="rId5" Type="http://schemas.openxmlformats.org/officeDocument/2006/relationships/image" Target="../media/image16.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15.emf"/><Relationship Id="rId2" Type="http://schemas.openxmlformats.org/officeDocument/2006/relationships/audio" Target="../media/media14.m4a"/><Relationship Id="rId1" Type="http://schemas.microsoft.com/office/2007/relationships/media" Target="../media/media14.m4a"/><Relationship Id="rId6" Type="http://schemas.microsoft.com/office/2007/relationships/hdphoto" Target="../media/hdphoto3.wdp"/><Relationship Id="rId5" Type="http://schemas.openxmlformats.org/officeDocument/2006/relationships/image" Target="../media/image1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8.png"/><Relationship Id="rId5" Type="http://schemas.openxmlformats.org/officeDocument/2006/relationships/image" Target="../media/image20.emf"/><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8.png"/><Relationship Id="rId5" Type="http://schemas.openxmlformats.org/officeDocument/2006/relationships/image" Target="../media/image2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8.png"/><Relationship Id="rId5" Type="http://schemas.openxmlformats.org/officeDocument/2006/relationships/image" Target="../media/image2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Layout" Target="../slideLayouts/slideLayout10.xml"/><Relationship Id="rId7" Type="http://schemas.openxmlformats.org/officeDocument/2006/relationships/image" Target="../media/image24.png"/><Relationship Id="rId12" Type="http://schemas.openxmlformats.org/officeDocument/2006/relationships/image" Target="../media/image8.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22.png"/><Relationship Id="rId10" Type="http://schemas.openxmlformats.org/officeDocument/2006/relationships/image" Target="../media/image27.png"/><Relationship Id="rId4" Type="http://schemas.openxmlformats.org/officeDocument/2006/relationships/notesSlide" Target="../notesSlides/notesSlide18.xml"/><Relationship Id="rId9" Type="http://schemas.openxmlformats.org/officeDocument/2006/relationships/image" Target="../media/image26.png"/></Relationships>
</file>

<file path=ppt/slides/_rels/slide19.xml.rels><?xml version="1.0" encoding="UTF-8" standalone="yes"?>
<Relationships xmlns="http://schemas.openxmlformats.org/package/2006/relationships"><Relationship Id="rId8" Type="http://schemas.openxmlformats.org/officeDocument/2006/relationships/image" Target="../media/image32.svg"/><Relationship Id="rId3" Type="http://schemas.openxmlformats.org/officeDocument/2006/relationships/slideLayout" Target="../slideLayouts/slideLayout10.xml"/><Relationship Id="rId7" Type="http://schemas.openxmlformats.org/officeDocument/2006/relationships/image" Target="../media/image31.png"/><Relationship Id="rId12" Type="http://schemas.openxmlformats.org/officeDocument/2006/relationships/image" Target="../media/image8.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30.svg"/><Relationship Id="rId11" Type="http://schemas.openxmlformats.org/officeDocument/2006/relationships/image" Target="../media/image35.png"/><Relationship Id="rId5" Type="http://schemas.openxmlformats.org/officeDocument/2006/relationships/image" Target="../media/image29.png"/><Relationship Id="rId10" Type="http://schemas.openxmlformats.org/officeDocument/2006/relationships/image" Target="../media/image34.svg"/><Relationship Id="rId4" Type="http://schemas.openxmlformats.org/officeDocument/2006/relationships/notesSlide" Target="../notesSlides/notesSlide19.xml"/><Relationship Id="rId9"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8.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8.png"/><Relationship Id="rId5" Type="http://schemas.openxmlformats.org/officeDocument/2006/relationships/image" Target="../media/image6.emf"/><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4.m4a"/><Relationship Id="rId7" Type="http://schemas.openxmlformats.org/officeDocument/2006/relationships/image" Target="../media/image10.emf"/><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9.emf"/><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5.m4a"/><Relationship Id="rId1" Type="http://schemas.microsoft.com/office/2007/relationships/media" Target="../media/media5.m4a"/><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6.m4a"/><Relationship Id="rId7" Type="http://schemas.openxmlformats.org/officeDocument/2006/relationships/image" Target="../media/image13.emf"/><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image" Target="../media/image12.emf"/><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png"/><Relationship Id="rId5" Type="http://schemas.openxmlformats.org/officeDocument/2006/relationships/image" Target="../media/image14.emf"/><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8.m4a"/><Relationship Id="rId1" Type="http://schemas.microsoft.com/office/2007/relationships/media" Target="../media/media8.m4a"/><Relationship Id="rId6" Type="http://schemas.microsoft.com/office/2007/relationships/hdphoto" Target="../media/hdphoto2.wdp"/><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15.emf"/><Relationship Id="rId2" Type="http://schemas.openxmlformats.org/officeDocument/2006/relationships/audio" Target="../media/media9.m4a"/><Relationship Id="rId1" Type="http://schemas.microsoft.com/office/2007/relationships/media" Target="../media/media9.m4a"/><Relationship Id="rId6" Type="http://schemas.microsoft.com/office/2007/relationships/hdphoto" Target="../media/hdphoto3.wdp"/><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F9F61-B891-3944-9E22-503B0C38A722}"/>
              </a:ext>
            </a:extLst>
          </p:cNvPr>
          <p:cNvSpPr>
            <a:spLocks noGrp="1"/>
          </p:cNvSpPr>
          <p:nvPr>
            <p:ph type="ctrTitle" idx="4294967295"/>
          </p:nvPr>
        </p:nvSpPr>
        <p:spPr>
          <a:xfrm>
            <a:off x="1523999" y="4457395"/>
            <a:ext cx="9144000" cy="1150937"/>
          </a:xfrm>
        </p:spPr>
        <p:txBody>
          <a:bodyPr>
            <a:normAutofit/>
          </a:bodyPr>
          <a:lstStyle/>
          <a:p>
            <a:pPr algn="ctr"/>
            <a:r>
              <a:rPr lang="en-US" sz="7200" dirty="0">
                <a:latin typeface="Impact"/>
              </a:rPr>
              <a:t>Your Cover letter</a:t>
            </a:r>
            <a:endParaRPr lang="en-US" sz="7200" dirty="0"/>
          </a:p>
        </p:txBody>
      </p:sp>
      <p:pic>
        <p:nvPicPr>
          <p:cNvPr id="7" name="Picture 6">
            <a:extLst>
              <a:ext uri="{FF2B5EF4-FFF2-40B4-BE49-F238E27FC236}">
                <a16:creationId xmlns:a16="http://schemas.microsoft.com/office/drawing/2014/main" id="{A6AD9794-97F7-B744-95BF-732001CA29C8}"/>
              </a:ext>
            </a:extLst>
          </p:cNvPr>
          <p:cNvPicPr>
            <a:picLocks noChangeAspect="1"/>
          </p:cNvPicPr>
          <p:nvPr/>
        </p:nvPicPr>
        <p:blipFill>
          <a:blip r:embed="rId5"/>
          <a:stretch>
            <a:fillRect/>
          </a:stretch>
        </p:blipFill>
        <p:spPr>
          <a:xfrm>
            <a:off x="1270725" y="2128920"/>
            <a:ext cx="9650549" cy="2328475"/>
          </a:xfrm>
          <a:prstGeom prst="rect">
            <a:avLst/>
          </a:prstGeom>
        </p:spPr>
      </p:pic>
      <p:pic>
        <p:nvPicPr>
          <p:cNvPr id="4" name="Picture 3" descr="A close up of a logo&#10;&#10;Description automatically generated">
            <a:extLst>
              <a:ext uri="{FF2B5EF4-FFF2-40B4-BE49-F238E27FC236}">
                <a16:creationId xmlns:a16="http://schemas.microsoft.com/office/drawing/2014/main" id="{44F22A25-4A44-ED40-BDAB-A7FCB21AD6C6}"/>
              </a:ext>
            </a:extLst>
          </p:cNvPr>
          <p:cNvPicPr>
            <a:picLocks noChangeAspect="1"/>
          </p:cNvPicPr>
          <p:nvPr/>
        </p:nvPicPr>
        <p:blipFill>
          <a:blip r:embed="rId6"/>
          <a:stretch>
            <a:fillRect/>
          </a:stretch>
        </p:blipFill>
        <p:spPr>
          <a:xfrm>
            <a:off x="311513" y="290101"/>
            <a:ext cx="4391116" cy="920378"/>
          </a:xfrm>
          <a:prstGeom prst="rect">
            <a:avLst/>
          </a:prstGeom>
        </p:spPr>
      </p:pic>
      <p:sp>
        <p:nvSpPr>
          <p:cNvPr id="5" name="Rectangle 4">
            <a:extLst>
              <a:ext uri="{FF2B5EF4-FFF2-40B4-BE49-F238E27FC236}">
                <a16:creationId xmlns:a16="http://schemas.microsoft.com/office/drawing/2014/main" id="{06ED49C7-1F26-9A4C-9A1F-74DD93D38DDF}"/>
              </a:ext>
            </a:extLst>
          </p:cNvPr>
          <p:cNvSpPr/>
          <p:nvPr/>
        </p:nvSpPr>
        <p:spPr>
          <a:xfrm>
            <a:off x="8934994" y="5826034"/>
            <a:ext cx="2847703" cy="7053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9F06C223-5D90-4CDF-B801-DB6D82456E2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9033376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6101">
        <p15:prstTrans prst="peelOff"/>
      </p:transition>
    </mc:Choice>
    <mc:Fallback xmlns="">
      <p:transition spd="slow" advTm="1610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642464A-5633-FF49-A121-253DBAD10FFD}"/>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275846" y="-420385"/>
            <a:ext cx="5820154" cy="8096744"/>
          </a:xfrm>
          <a:prstGeom prst="rect">
            <a:avLst/>
          </a:prstGeom>
        </p:spPr>
      </p:pic>
      <p:sp>
        <p:nvSpPr>
          <p:cNvPr id="29" name="TextBox 28">
            <a:extLst>
              <a:ext uri="{FF2B5EF4-FFF2-40B4-BE49-F238E27FC236}">
                <a16:creationId xmlns:a16="http://schemas.microsoft.com/office/drawing/2014/main" id="{BA35CEC3-FB65-E347-9A5E-D08295718A8E}"/>
              </a:ext>
            </a:extLst>
          </p:cNvPr>
          <p:cNvSpPr txBox="1"/>
          <p:nvPr/>
        </p:nvSpPr>
        <p:spPr>
          <a:xfrm>
            <a:off x="3071688" y="711108"/>
            <a:ext cx="5686142" cy="1200329"/>
          </a:xfrm>
          <a:prstGeom prst="rect">
            <a:avLst/>
          </a:prstGeom>
          <a:solidFill>
            <a:schemeClr val="accent5"/>
          </a:solidFill>
        </p:spPr>
        <p:txBody>
          <a:bodyPr wrap="square" rtlCol="0" anchor="ctr">
            <a:spAutoFit/>
          </a:bodyPr>
          <a:lstStyle/>
          <a:p>
            <a:r>
              <a:rPr lang="en-US" sz="3600" i="1" dirty="0">
                <a:solidFill>
                  <a:schemeClr val="bg1"/>
                </a:solidFill>
                <a:cs typeface="Arial" panose="020B0604020202020204" pitchFamily="34" charset="0"/>
              </a:rPr>
              <a:t>First paragraph</a:t>
            </a:r>
          </a:p>
          <a:p>
            <a:r>
              <a:rPr lang="en-US" sz="3600" b="1" dirty="0">
                <a:solidFill>
                  <a:schemeClr val="bg1"/>
                </a:solidFill>
                <a:latin typeface="Arial" panose="020B0604020202020204" pitchFamily="34" charset="0"/>
                <a:cs typeface="Arial" panose="020B0604020202020204" pitchFamily="34" charset="0"/>
              </a:rPr>
              <a:t>ATTENTION &amp; INTEREST</a:t>
            </a:r>
          </a:p>
        </p:txBody>
      </p:sp>
      <p:sp>
        <p:nvSpPr>
          <p:cNvPr id="17" name="TextBox 16">
            <a:extLst>
              <a:ext uri="{FF2B5EF4-FFF2-40B4-BE49-F238E27FC236}">
                <a16:creationId xmlns:a16="http://schemas.microsoft.com/office/drawing/2014/main" id="{6284CDC4-EC11-0145-BBDF-352FC24DFE46}"/>
              </a:ext>
            </a:extLst>
          </p:cNvPr>
          <p:cNvSpPr txBox="1"/>
          <p:nvPr/>
        </p:nvSpPr>
        <p:spPr>
          <a:xfrm>
            <a:off x="3071688" y="2287169"/>
            <a:ext cx="5686142" cy="1200329"/>
          </a:xfrm>
          <a:prstGeom prst="rect">
            <a:avLst/>
          </a:prstGeom>
          <a:solidFill>
            <a:schemeClr val="accent6"/>
          </a:solidFill>
        </p:spPr>
        <p:txBody>
          <a:bodyPr wrap="square" rtlCol="0" anchor="ctr">
            <a:spAutoFit/>
          </a:bodyPr>
          <a:lstStyle/>
          <a:p>
            <a:r>
              <a:rPr lang="en-US" sz="3600" i="1" dirty="0">
                <a:solidFill>
                  <a:schemeClr val="bg1"/>
                </a:solidFill>
                <a:cs typeface="Arial" panose="020B0604020202020204" pitchFamily="34" charset="0"/>
              </a:rPr>
              <a:t>Body paragraphs</a:t>
            </a:r>
          </a:p>
          <a:p>
            <a:r>
              <a:rPr lang="en-US" sz="3600" b="1" dirty="0">
                <a:solidFill>
                  <a:schemeClr val="bg1"/>
                </a:solidFill>
                <a:latin typeface="Arial" panose="020B0604020202020204" pitchFamily="34" charset="0"/>
                <a:cs typeface="Arial" panose="020B0604020202020204" pitchFamily="34" charset="0"/>
              </a:rPr>
              <a:t>2-3 Qualifications &amp; Fit</a:t>
            </a:r>
          </a:p>
        </p:txBody>
      </p:sp>
      <p:sp>
        <p:nvSpPr>
          <p:cNvPr id="18" name="TextBox 17">
            <a:extLst>
              <a:ext uri="{FF2B5EF4-FFF2-40B4-BE49-F238E27FC236}">
                <a16:creationId xmlns:a16="http://schemas.microsoft.com/office/drawing/2014/main" id="{8A20429D-15F1-3F40-8205-5FB86F32DEF0}"/>
              </a:ext>
            </a:extLst>
          </p:cNvPr>
          <p:cNvSpPr txBox="1"/>
          <p:nvPr/>
        </p:nvSpPr>
        <p:spPr>
          <a:xfrm>
            <a:off x="3071688" y="3863230"/>
            <a:ext cx="5686142" cy="1200329"/>
          </a:xfrm>
          <a:prstGeom prst="rect">
            <a:avLst/>
          </a:prstGeom>
          <a:solidFill>
            <a:schemeClr val="accent2"/>
          </a:solidFill>
        </p:spPr>
        <p:txBody>
          <a:bodyPr wrap="square" rtlCol="0" anchor="ctr">
            <a:spAutoFit/>
          </a:bodyPr>
          <a:lstStyle/>
          <a:p>
            <a:r>
              <a:rPr lang="en-US" sz="3600" i="1" dirty="0">
                <a:solidFill>
                  <a:schemeClr val="bg1"/>
                </a:solidFill>
                <a:cs typeface="Arial" panose="020B0604020202020204" pitchFamily="34" charset="0"/>
              </a:rPr>
              <a:t>Final paragraph</a:t>
            </a:r>
          </a:p>
          <a:p>
            <a:r>
              <a:rPr lang="en-US" sz="3600" b="1" dirty="0">
                <a:solidFill>
                  <a:schemeClr val="bg1"/>
                </a:solidFill>
                <a:latin typeface="Arial" panose="020B0604020202020204" pitchFamily="34" charset="0"/>
                <a:cs typeface="Arial" panose="020B0604020202020204" pitchFamily="34" charset="0"/>
              </a:rPr>
              <a:t>Closing &amp; Follow-up</a:t>
            </a:r>
          </a:p>
        </p:txBody>
      </p:sp>
      <p:sp>
        <p:nvSpPr>
          <p:cNvPr id="5" name="Rectangle 4">
            <a:extLst>
              <a:ext uri="{FF2B5EF4-FFF2-40B4-BE49-F238E27FC236}">
                <a16:creationId xmlns:a16="http://schemas.microsoft.com/office/drawing/2014/main" id="{AF539385-91A2-1142-9FE2-A4F2E06F0007}"/>
              </a:ext>
            </a:extLst>
          </p:cNvPr>
          <p:cNvSpPr/>
          <p:nvPr/>
        </p:nvSpPr>
        <p:spPr>
          <a:xfrm>
            <a:off x="5335098" y="5368378"/>
            <a:ext cx="3422732" cy="646331"/>
          </a:xfrm>
          <a:prstGeom prst="rect">
            <a:avLst/>
          </a:prstGeom>
        </p:spPr>
        <p:txBody>
          <a:bodyPr wrap="none">
            <a:spAutoFit/>
          </a:bodyPr>
          <a:lstStyle/>
          <a:p>
            <a:r>
              <a:rPr lang="en-US" sz="3600" dirty="0">
                <a:latin typeface="Impact" panose="020B0806030902050204" pitchFamily="34" charset="0"/>
              </a:rPr>
              <a:t>= 3-5 Paragraphs</a:t>
            </a:r>
          </a:p>
        </p:txBody>
      </p:sp>
      <p:pic>
        <p:nvPicPr>
          <p:cNvPr id="2" name="Audio 1">
            <a:hlinkClick r:id="" action="ppaction://media"/>
            <a:extLst>
              <a:ext uri="{FF2B5EF4-FFF2-40B4-BE49-F238E27FC236}">
                <a16:creationId xmlns:a16="http://schemas.microsoft.com/office/drawing/2014/main" id="{2C6C4095-7360-4D8B-9E78-78D8648A729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804587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52026">
        <p15:prstTrans prst="peelOff"/>
      </p:transition>
    </mc:Choice>
    <mc:Fallback xmlns="">
      <p:transition spd="slow" advTm="520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2" presetClass="entr" presetSubtype="8" fill="hold" grpId="0" nodeType="afterEffect">
                                  <p:stCondLst>
                                    <p:cond delay="0"/>
                                  </p:stCondLst>
                                  <p:childTnLst>
                                    <p:set>
                                      <p:cBhvr>
                                        <p:cTn id="9" dur="1" fill="hold">
                                          <p:stCondLst>
                                            <p:cond delay="0"/>
                                          </p:stCondLst>
                                        </p:cTn>
                                        <p:tgtEl>
                                          <p:spTgt spid="29"/>
                                        </p:tgtEl>
                                        <p:attrNameLst>
                                          <p:attrName>style.visibility</p:attrName>
                                        </p:attrNameLst>
                                      </p:cBhvr>
                                      <p:to>
                                        <p:strVal val="visible"/>
                                      </p:to>
                                    </p:set>
                                    <p:anim calcmode="lin" valueType="num">
                                      <p:cBhvr additive="base">
                                        <p:cTn id="10" dur="500" fill="hold"/>
                                        <p:tgtEl>
                                          <p:spTgt spid="29"/>
                                        </p:tgtEl>
                                        <p:attrNameLst>
                                          <p:attrName>ppt_x</p:attrName>
                                        </p:attrNameLst>
                                      </p:cBhvr>
                                      <p:tavLst>
                                        <p:tav tm="0">
                                          <p:val>
                                            <p:strVal val="0-#ppt_w/2"/>
                                          </p:val>
                                        </p:tav>
                                        <p:tav tm="100000">
                                          <p:val>
                                            <p:strVal val="#ppt_x"/>
                                          </p:val>
                                        </p:tav>
                                      </p:tavLst>
                                    </p:anim>
                                    <p:anim calcmode="lin" valueType="num">
                                      <p:cBhvr additive="base">
                                        <p:cTn id="11" dur="500" fill="hold"/>
                                        <p:tgtEl>
                                          <p:spTgt spid="29"/>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2" presetClass="entr" presetSubtype="8"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0-#ppt_w/2"/>
                                          </p:val>
                                        </p:tav>
                                        <p:tav tm="100000">
                                          <p:val>
                                            <p:strVal val="#ppt_x"/>
                                          </p:val>
                                        </p:tav>
                                      </p:tavLst>
                                    </p:anim>
                                    <p:anim calcmode="lin" valueType="num">
                                      <p:cBhvr additive="base">
                                        <p:cTn id="16" dur="500" fill="hold"/>
                                        <p:tgtEl>
                                          <p:spTgt spid="1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500" fill="hold"/>
                                        <p:tgtEl>
                                          <p:spTgt spid="18"/>
                                        </p:tgtEl>
                                        <p:attrNameLst>
                                          <p:attrName>ppt_x</p:attrName>
                                        </p:attrNameLst>
                                      </p:cBhvr>
                                      <p:tavLst>
                                        <p:tav tm="0">
                                          <p:val>
                                            <p:strVal val="0-#ppt_w/2"/>
                                          </p:val>
                                        </p:tav>
                                        <p:tav tm="100000">
                                          <p:val>
                                            <p:strVal val="#ppt_x"/>
                                          </p:val>
                                        </p:tav>
                                      </p:tavLst>
                                    </p:anim>
                                    <p:anim calcmode="lin" valueType="num">
                                      <p:cBhvr additive="base">
                                        <p:cTn id="21" dur="500" fill="hold"/>
                                        <p:tgtEl>
                                          <p:spTgt spid="18"/>
                                        </p:tgtEl>
                                        <p:attrNameLst>
                                          <p:attrName>ppt_y</p:attrName>
                                        </p:attrNameLst>
                                      </p:cBhvr>
                                      <p:tavLst>
                                        <p:tav tm="0">
                                          <p:val>
                                            <p:strVal val="#ppt_y"/>
                                          </p:val>
                                        </p:tav>
                                        <p:tav tm="100000">
                                          <p:val>
                                            <p:strVal val="#ppt_y"/>
                                          </p:val>
                                        </p:tav>
                                      </p:tavLst>
                                    </p:anim>
                                  </p:childTnLst>
                                </p:cTn>
                              </p:par>
                            </p:childTnLst>
                          </p:cTn>
                        </p:par>
                        <p:par>
                          <p:cTn id="22" fill="hold">
                            <p:stCondLst>
                              <p:cond delay="1500"/>
                            </p:stCondLst>
                            <p:childTnLst>
                              <p:par>
                                <p:cTn id="23" presetID="2" presetClass="entr" presetSubtype="8"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0-#ppt_w/2"/>
                                          </p:val>
                                        </p:tav>
                                        <p:tav tm="100000">
                                          <p:val>
                                            <p:strVal val="#ppt_x"/>
                                          </p:val>
                                        </p:tav>
                                      </p:tavLst>
                                    </p:anim>
                                    <p:anim calcmode="lin" valueType="num">
                                      <p:cBhvr additive="base">
                                        <p:cTn id="26"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2"/>
                </p:tgtEl>
              </p:cMediaNode>
            </p:audio>
          </p:childTnLst>
        </p:cTn>
      </p:par>
    </p:tnLst>
    <p:bldLst>
      <p:bldP spid="29" grpId="0" animBg="1"/>
      <p:bldP spid="17" grpId="0" animBg="1"/>
      <p:bldP spid="18" grpId="0" animBg="1"/>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2695F23-ABC4-9B4D-98BA-65C596D160D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backgroundMark x1="16497" y1="82396" x2="16497" y2="82396"/>
                        <a14:backgroundMark x1="18537" y1="82274" x2="18537" y2="82274"/>
                        <a14:backgroundMark x1="16837" y1="82152" x2="16837" y2="82152"/>
                        <a14:backgroundMark x1="21939" y1="82152" x2="21939" y2="82152"/>
                      </a14:backgroundRemoval>
                    </a14:imgEffect>
                  </a14:imgLayer>
                </a14:imgProps>
              </a:ext>
            </a:extLst>
          </a:blip>
          <a:stretch>
            <a:fillRect/>
          </a:stretch>
        </p:blipFill>
        <p:spPr>
          <a:xfrm>
            <a:off x="7129478" y="-246117"/>
            <a:ext cx="5161152" cy="7179969"/>
          </a:xfrm>
          <a:prstGeom prst="rect">
            <a:avLst/>
          </a:prstGeom>
        </p:spPr>
      </p:pic>
      <p:sp>
        <p:nvSpPr>
          <p:cNvPr id="2" name="Title 1">
            <a:extLst>
              <a:ext uri="{FF2B5EF4-FFF2-40B4-BE49-F238E27FC236}">
                <a16:creationId xmlns:a16="http://schemas.microsoft.com/office/drawing/2014/main" id="{31717EF7-7B87-824C-B3B8-98BE81EB6CE5}"/>
              </a:ext>
            </a:extLst>
          </p:cNvPr>
          <p:cNvSpPr>
            <a:spLocks noGrp="1"/>
          </p:cNvSpPr>
          <p:nvPr>
            <p:ph type="title"/>
          </p:nvPr>
        </p:nvSpPr>
        <p:spPr>
          <a:xfrm>
            <a:off x="838200" y="365125"/>
            <a:ext cx="10515600" cy="1325563"/>
          </a:xfrm>
        </p:spPr>
        <p:txBody>
          <a:bodyPr/>
          <a:lstStyle/>
          <a:p>
            <a:r>
              <a:rPr lang="en-US" dirty="0">
                <a:solidFill>
                  <a:schemeClr val="accent5"/>
                </a:solidFill>
              </a:rPr>
              <a:t>Attention &amp; Interest</a:t>
            </a:r>
          </a:p>
        </p:txBody>
      </p:sp>
      <p:sp>
        <p:nvSpPr>
          <p:cNvPr id="3" name="Content Placeholder 2">
            <a:extLst>
              <a:ext uri="{FF2B5EF4-FFF2-40B4-BE49-F238E27FC236}">
                <a16:creationId xmlns:a16="http://schemas.microsoft.com/office/drawing/2014/main" id="{C87A8A97-6AC9-FA42-A30C-6904EB59D421}"/>
              </a:ext>
            </a:extLst>
          </p:cNvPr>
          <p:cNvSpPr>
            <a:spLocks noGrp="1"/>
          </p:cNvSpPr>
          <p:nvPr>
            <p:ph idx="1"/>
          </p:nvPr>
        </p:nvSpPr>
        <p:spPr>
          <a:xfrm>
            <a:off x="838200" y="1825625"/>
            <a:ext cx="6639032" cy="4422775"/>
          </a:xfrm>
        </p:spPr>
        <p:txBody>
          <a:bodyPr>
            <a:normAutofit/>
          </a:bodyPr>
          <a:lstStyle/>
          <a:p>
            <a:r>
              <a:rPr lang="en-US" sz="2400" dirty="0"/>
              <a:t>Start with a strong statement…capture their interest!</a:t>
            </a:r>
          </a:p>
          <a:p>
            <a:r>
              <a:rPr lang="en-US" sz="2400" dirty="0"/>
              <a:t>What position are you applying for? </a:t>
            </a:r>
          </a:p>
          <a:p>
            <a:r>
              <a:rPr lang="en-US" sz="2400" dirty="0"/>
              <a:t>How did you learn of the opening?</a:t>
            </a:r>
          </a:p>
          <a:p>
            <a:r>
              <a:rPr lang="en-US" sz="2400" dirty="0"/>
              <a:t>Include prior contact with the employer or employees in the organization you are applying to </a:t>
            </a:r>
          </a:p>
          <a:p>
            <a:r>
              <a:rPr lang="en-US" sz="2400" dirty="0"/>
              <a:t>Address a few interest areas about the position and the company that you underlined in the job description</a:t>
            </a:r>
            <a:br>
              <a:rPr lang="en-US" sz="2000" dirty="0">
                <a:latin typeface="Arial (body)"/>
                <a:cs typeface="Arial" panose="020B0604020202020204" pitchFamily="34" charset="0"/>
              </a:rPr>
            </a:br>
            <a:endParaRPr lang="en-US" sz="2000" dirty="0">
              <a:latin typeface="Arial (body)"/>
              <a:cs typeface="Arial" panose="020B0604020202020204" pitchFamily="34" charset="0"/>
            </a:endParaRPr>
          </a:p>
          <a:p>
            <a:endParaRPr lang="en-US" dirty="0"/>
          </a:p>
        </p:txBody>
      </p:sp>
      <p:sp>
        <p:nvSpPr>
          <p:cNvPr id="9" name="TextBox 8">
            <a:extLst>
              <a:ext uri="{FF2B5EF4-FFF2-40B4-BE49-F238E27FC236}">
                <a16:creationId xmlns:a16="http://schemas.microsoft.com/office/drawing/2014/main" id="{2507E182-3F32-484D-9F0D-23442918BE8E}"/>
              </a:ext>
            </a:extLst>
          </p:cNvPr>
          <p:cNvSpPr txBox="1"/>
          <p:nvPr/>
        </p:nvSpPr>
        <p:spPr>
          <a:xfrm>
            <a:off x="8076323" y="1027906"/>
            <a:ext cx="3277478" cy="3046988"/>
          </a:xfrm>
          <a:prstGeom prst="rect">
            <a:avLst/>
          </a:prstGeom>
          <a:noFill/>
        </p:spPr>
        <p:txBody>
          <a:bodyPr wrap="square" rtlCol="0">
            <a:spAutoFit/>
          </a:bodyPr>
          <a:lstStyle/>
          <a:p>
            <a:r>
              <a:rPr lang="en-US" sz="3200" b="1" dirty="0">
                <a:solidFill>
                  <a:schemeClr val="accent5"/>
                </a:solidFill>
              </a:rPr>
              <a:t>Make it clear that you are interested in the position for more than just a J-O-B.</a:t>
            </a:r>
            <a:endParaRPr lang="en-US" sz="3200" b="1" i="1" dirty="0">
              <a:solidFill>
                <a:schemeClr val="accent5"/>
              </a:solidFill>
            </a:endParaRPr>
          </a:p>
        </p:txBody>
      </p:sp>
      <p:pic>
        <p:nvPicPr>
          <p:cNvPr id="7" name="Picture 6">
            <a:extLst>
              <a:ext uri="{FF2B5EF4-FFF2-40B4-BE49-F238E27FC236}">
                <a16:creationId xmlns:a16="http://schemas.microsoft.com/office/drawing/2014/main" id="{4C36D716-AC4D-A644-9068-389C950FB6CA}"/>
              </a:ext>
            </a:extLst>
          </p:cNvPr>
          <p:cNvPicPr>
            <a:picLocks noChangeAspect="1"/>
          </p:cNvPicPr>
          <p:nvPr/>
        </p:nvPicPr>
        <p:blipFill>
          <a:blip r:embed="rId7"/>
          <a:stretch>
            <a:fillRect/>
          </a:stretch>
        </p:blipFill>
        <p:spPr>
          <a:xfrm rot="1403974">
            <a:off x="5975684" y="386557"/>
            <a:ext cx="914400" cy="914400"/>
          </a:xfrm>
          <a:prstGeom prst="rect">
            <a:avLst/>
          </a:prstGeom>
        </p:spPr>
      </p:pic>
      <p:pic>
        <p:nvPicPr>
          <p:cNvPr id="4" name="Audio 3">
            <a:hlinkClick r:id="" action="ppaction://media"/>
            <a:extLst>
              <a:ext uri="{FF2B5EF4-FFF2-40B4-BE49-F238E27FC236}">
                <a16:creationId xmlns:a16="http://schemas.microsoft.com/office/drawing/2014/main" id="{4939F8AE-886E-4A12-AEB1-DB19A2D5DD4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5107955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59359">
        <p15:prstTrans prst="peelOff"/>
      </p:transition>
    </mc:Choice>
    <mc:Fallback xmlns="">
      <p:transition spd="slow" advTm="5935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49" presetClass="entr" presetSubtype="0" decel="100000"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anim calcmode="lin" valueType="num">
                                      <p:cBhvr>
                                        <p:cTn id="12" dur="500" fill="hold"/>
                                        <p:tgtEl>
                                          <p:spTgt spid="7"/>
                                        </p:tgtEl>
                                        <p:attrNameLst>
                                          <p:attrName>style.rotation</p:attrName>
                                        </p:attrNameLst>
                                      </p:cBhvr>
                                      <p:tavLst>
                                        <p:tav tm="0">
                                          <p:val>
                                            <p:fltVal val="360"/>
                                          </p:val>
                                        </p:tav>
                                        <p:tav tm="100000">
                                          <p:val>
                                            <p:fltVal val="0"/>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2695F23-ABC4-9B4D-98BA-65C596D160D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backgroundMark x1="16497" y1="82396" x2="16497" y2="82396"/>
                        <a14:backgroundMark x1="18537" y1="82274" x2="18537" y2="82274"/>
                        <a14:backgroundMark x1="16837" y1="82152" x2="16837" y2="82152"/>
                        <a14:backgroundMark x1="21939" y1="82152" x2="21939" y2="82152"/>
                      </a14:backgroundRemoval>
                    </a14:imgEffect>
                  </a14:imgLayer>
                </a14:imgProps>
              </a:ext>
            </a:extLst>
          </a:blip>
          <a:stretch>
            <a:fillRect/>
          </a:stretch>
        </p:blipFill>
        <p:spPr>
          <a:xfrm>
            <a:off x="7129478" y="-246117"/>
            <a:ext cx="5161152" cy="7179969"/>
          </a:xfrm>
          <a:prstGeom prst="rect">
            <a:avLst/>
          </a:prstGeom>
        </p:spPr>
      </p:pic>
      <p:sp>
        <p:nvSpPr>
          <p:cNvPr id="2" name="Title 1">
            <a:extLst>
              <a:ext uri="{FF2B5EF4-FFF2-40B4-BE49-F238E27FC236}">
                <a16:creationId xmlns:a16="http://schemas.microsoft.com/office/drawing/2014/main" id="{31717EF7-7B87-824C-B3B8-98BE81EB6CE5}"/>
              </a:ext>
            </a:extLst>
          </p:cNvPr>
          <p:cNvSpPr>
            <a:spLocks noGrp="1"/>
          </p:cNvSpPr>
          <p:nvPr>
            <p:ph type="title"/>
          </p:nvPr>
        </p:nvSpPr>
        <p:spPr>
          <a:xfrm>
            <a:off x="838200" y="365125"/>
            <a:ext cx="10515600" cy="1325563"/>
          </a:xfrm>
        </p:spPr>
        <p:txBody>
          <a:bodyPr/>
          <a:lstStyle/>
          <a:p>
            <a:r>
              <a:rPr lang="en-US" dirty="0">
                <a:solidFill>
                  <a:schemeClr val="accent6"/>
                </a:solidFill>
              </a:rPr>
              <a:t>Qualifications &amp; Fit</a:t>
            </a:r>
          </a:p>
        </p:txBody>
      </p:sp>
      <p:sp>
        <p:nvSpPr>
          <p:cNvPr id="3" name="Content Placeholder 2">
            <a:extLst>
              <a:ext uri="{FF2B5EF4-FFF2-40B4-BE49-F238E27FC236}">
                <a16:creationId xmlns:a16="http://schemas.microsoft.com/office/drawing/2014/main" id="{C87A8A97-6AC9-FA42-A30C-6904EB59D421}"/>
              </a:ext>
            </a:extLst>
          </p:cNvPr>
          <p:cNvSpPr>
            <a:spLocks noGrp="1"/>
          </p:cNvSpPr>
          <p:nvPr>
            <p:ph idx="1"/>
          </p:nvPr>
        </p:nvSpPr>
        <p:spPr>
          <a:xfrm>
            <a:off x="838200" y="1825625"/>
            <a:ext cx="6639032" cy="4422775"/>
          </a:xfrm>
        </p:spPr>
        <p:txBody>
          <a:bodyPr>
            <a:normAutofit lnSpcReduction="10000"/>
          </a:bodyPr>
          <a:lstStyle/>
          <a:p>
            <a:pPr marL="0" indent="0">
              <a:buNone/>
            </a:pPr>
            <a:r>
              <a:rPr lang="en-US" sz="2400" b="1" dirty="0"/>
              <a:t>Answer the questions:</a:t>
            </a:r>
          </a:p>
          <a:p>
            <a:r>
              <a:rPr lang="en-US" sz="2400" dirty="0"/>
              <a:t>Why are you qualified?</a:t>
            </a:r>
          </a:p>
          <a:p>
            <a:r>
              <a:rPr lang="en-US" sz="2400" dirty="0"/>
              <a:t>What makes you stand out from other candidates?</a:t>
            </a:r>
          </a:p>
          <a:p>
            <a:pPr marL="0" indent="0">
              <a:lnSpc>
                <a:spcPct val="110000"/>
              </a:lnSpc>
              <a:buNone/>
            </a:pPr>
            <a:r>
              <a:rPr lang="en-US" sz="2400" b="1" dirty="0"/>
              <a:t>Choose 1-3 experiences and highlight them as selling points</a:t>
            </a:r>
          </a:p>
          <a:p>
            <a:r>
              <a:rPr lang="en-US" sz="2400" dirty="0"/>
              <a:t>Incorporate the </a:t>
            </a:r>
            <a:r>
              <a:rPr lang="en-US" sz="2400" u="sng" dirty="0"/>
              <a:t>technical</a:t>
            </a:r>
            <a:r>
              <a:rPr lang="en-US" sz="2400" dirty="0"/>
              <a:t> and </a:t>
            </a:r>
            <a:r>
              <a:rPr lang="en-US" sz="2400" u="sng" dirty="0"/>
              <a:t>soft skills</a:t>
            </a:r>
            <a:r>
              <a:rPr lang="en-US" sz="2400" dirty="0"/>
              <a:t> you gained and what you learned</a:t>
            </a:r>
          </a:p>
          <a:p>
            <a:r>
              <a:rPr lang="en-US" sz="2400" dirty="0"/>
              <a:t>Provide examples of your accomplishments</a:t>
            </a:r>
          </a:p>
          <a:p>
            <a:r>
              <a:rPr lang="en-US" sz="2400" dirty="0"/>
              <a:t>Echo the language and terminology used in the PD </a:t>
            </a:r>
          </a:p>
        </p:txBody>
      </p:sp>
      <p:sp>
        <p:nvSpPr>
          <p:cNvPr id="9" name="TextBox 8">
            <a:extLst>
              <a:ext uri="{FF2B5EF4-FFF2-40B4-BE49-F238E27FC236}">
                <a16:creationId xmlns:a16="http://schemas.microsoft.com/office/drawing/2014/main" id="{2507E182-3F32-484D-9F0D-23442918BE8E}"/>
              </a:ext>
            </a:extLst>
          </p:cNvPr>
          <p:cNvSpPr txBox="1"/>
          <p:nvPr/>
        </p:nvSpPr>
        <p:spPr>
          <a:xfrm>
            <a:off x="8086338" y="1825625"/>
            <a:ext cx="3267462" cy="2246769"/>
          </a:xfrm>
          <a:prstGeom prst="rect">
            <a:avLst/>
          </a:prstGeom>
          <a:noFill/>
        </p:spPr>
        <p:txBody>
          <a:bodyPr wrap="square" rtlCol="0">
            <a:spAutoFit/>
          </a:bodyPr>
          <a:lstStyle/>
          <a:p>
            <a:r>
              <a:rPr lang="en-US" sz="2800" b="1" dirty="0">
                <a:solidFill>
                  <a:schemeClr val="accent6"/>
                </a:solidFill>
              </a:rPr>
              <a:t>Do not repeat information word for word as it appears on your resume.</a:t>
            </a:r>
            <a:endParaRPr lang="en-US" sz="2800" b="1" i="1" dirty="0">
              <a:solidFill>
                <a:schemeClr val="accent6"/>
              </a:solidFill>
            </a:endParaRPr>
          </a:p>
        </p:txBody>
      </p:sp>
      <p:pic>
        <p:nvPicPr>
          <p:cNvPr id="6" name="Picture 5">
            <a:extLst>
              <a:ext uri="{FF2B5EF4-FFF2-40B4-BE49-F238E27FC236}">
                <a16:creationId xmlns:a16="http://schemas.microsoft.com/office/drawing/2014/main" id="{D56118DC-738D-3D40-8DF0-7A7F7F94592B}"/>
              </a:ext>
            </a:extLst>
          </p:cNvPr>
          <p:cNvPicPr>
            <a:picLocks noChangeAspect="1"/>
          </p:cNvPicPr>
          <p:nvPr/>
        </p:nvPicPr>
        <p:blipFill>
          <a:blip r:embed="rId7"/>
          <a:stretch>
            <a:fillRect/>
          </a:stretch>
        </p:blipFill>
        <p:spPr>
          <a:xfrm>
            <a:off x="5735448" y="570706"/>
            <a:ext cx="914400" cy="914400"/>
          </a:xfrm>
          <a:prstGeom prst="rect">
            <a:avLst/>
          </a:prstGeom>
        </p:spPr>
      </p:pic>
      <p:pic>
        <p:nvPicPr>
          <p:cNvPr id="4" name="Audio 3">
            <a:hlinkClick r:id="" action="ppaction://media"/>
            <a:extLst>
              <a:ext uri="{FF2B5EF4-FFF2-40B4-BE49-F238E27FC236}">
                <a16:creationId xmlns:a16="http://schemas.microsoft.com/office/drawing/2014/main" id="{C806F019-F690-4021-A4DC-C069933E24F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859719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74587">
        <p15:prstTrans prst="peelOff"/>
      </p:transition>
    </mc:Choice>
    <mc:Fallback xmlns="">
      <p:transition spd="slow" advTm="745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49" presetClass="entr" presetSubtype="0" decel="100000" fill="hold" nodeType="after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p:cTn id="10" dur="500" fill="hold"/>
                                        <p:tgtEl>
                                          <p:spTgt spid="6"/>
                                        </p:tgtEl>
                                        <p:attrNameLst>
                                          <p:attrName>ppt_w</p:attrName>
                                        </p:attrNameLst>
                                      </p:cBhvr>
                                      <p:tavLst>
                                        <p:tav tm="0">
                                          <p:val>
                                            <p:fltVal val="0"/>
                                          </p:val>
                                        </p:tav>
                                        <p:tav tm="100000">
                                          <p:val>
                                            <p:strVal val="#ppt_w"/>
                                          </p:val>
                                        </p:tav>
                                      </p:tavLst>
                                    </p:anim>
                                    <p:anim calcmode="lin" valueType="num">
                                      <p:cBhvr>
                                        <p:cTn id="11" dur="500" fill="hold"/>
                                        <p:tgtEl>
                                          <p:spTgt spid="6"/>
                                        </p:tgtEl>
                                        <p:attrNameLst>
                                          <p:attrName>ppt_h</p:attrName>
                                        </p:attrNameLst>
                                      </p:cBhvr>
                                      <p:tavLst>
                                        <p:tav tm="0">
                                          <p:val>
                                            <p:fltVal val="0"/>
                                          </p:val>
                                        </p:tav>
                                        <p:tav tm="100000">
                                          <p:val>
                                            <p:strVal val="#ppt_h"/>
                                          </p:val>
                                        </p:tav>
                                      </p:tavLst>
                                    </p:anim>
                                    <p:anim calcmode="lin" valueType="num">
                                      <p:cBhvr>
                                        <p:cTn id="12" dur="500" fill="hold"/>
                                        <p:tgtEl>
                                          <p:spTgt spid="6"/>
                                        </p:tgtEl>
                                        <p:attrNameLst>
                                          <p:attrName>style.rotation</p:attrName>
                                        </p:attrNameLst>
                                      </p:cBhvr>
                                      <p:tavLst>
                                        <p:tav tm="0">
                                          <p:val>
                                            <p:fltVal val="360"/>
                                          </p:val>
                                        </p:tav>
                                        <p:tav tm="100000">
                                          <p:val>
                                            <p:fltVal val="0"/>
                                          </p:val>
                                        </p:tav>
                                      </p:tavLst>
                                    </p:anim>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2695F23-ABC4-9B4D-98BA-65C596D160D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backgroundMark x1="16497" y1="82396" x2="16497" y2="82396"/>
                        <a14:backgroundMark x1="18537" y1="82274" x2="18537" y2="82274"/>
                        <a14:backgroundMark x1="16837" y1="82152" x2="16837" y2="82152"/>
                        <a14:backgroundMark x1="21939" y1="82152" x2="21939" y2="82152"/>
                      </a14:backgroundRemoval>
                    </a14:imgEffect>
                  </a14:imgLayer>
                </a14:imgProps>
              </a:ext>
            </a:extLst>
          </a:blip>
          <a:stretch>
            <a:fillRect/>
          </a:stretch>
        </p:blipFill>
        <p:spPr>
          <a:xfrm>
            <a:off x="7129478" y="-246117"/>
            <a:ext cx="5161152" cy="7179969"/>
          </a:xfrm>
          <a:prstGeom prst="rect">
            <a:avLst/>
          </a:prstGeom>
        </p:spPr>
      </p:pic>
      <p:sp>
        <p:nvSpPr>
          <p:cNvPr id="2" name="Title 1">
            <a:extLst>
              <a:ext uri="{FF2B5EF4-FFF2-40B4-BE49-F238E27FC236}">
                <a16:creationId xmlns:a16="http://schemas.microsoft.com/office/drawing/2014/main" id="{31717EF7-7B87-824C-B3B8-98BE81EB6CE5}"/>
              </a:ext>
            </a:extLst>
          </p:cNvPr>
          <p:cNvSpPr>
            <a:spLocks noGrp="1"/>
          </p:cNvSpPr>
          <p:nvPr>
            <p:ph type="title"/>
          </p:nvPr>
        </p:nvSpPr>
        <p:spPr>
          <a:xfrm>
            <a:off x="838200" y="365125"/>
            <a:ext cx="10515600" cy="1325563"/>
          </a:xfrm>
        </p:spPr>
        <p:txBody>
          <a:bodyPr/>
          <a:lstStyle/>
          <a:p>
            <a:r>
              <a:rPr lang="en-US" dirty="0">
                <a:solidFill>
                  <a:schemeClr val="accent2"/>
                </a:solidFill>
              </a:rPr>
              <a:t>Closing &amp; Follow-up</a:t>
            </a:r>
          </a:p>
        </p:txBody>
      </p:sp>
      <p:sp>
        <p:nvSpPr>
          <p:cNvPr id="3" name="Content Placeholder 2">
            <a:extLst>
              <a:ext uri="{FF2B5EF4-FFF2-40B4-BE49-F238E27FC236}">
                <a16:creationId xmlns:a16="http://schemas.microsoft.com/office/drawing/2014/main" id="{C87A8A97-6AC9-FA42-A30C-6904EB59D421}"/>
              </a:ext>
            </a:extLst>
          </p:cNvPr>
          <p:cNvSpPr>
            <a:spLocks noGrp="1"/>
          </p:cNvSpPr>
          <p:nvPr>
            <p:ph idx="1"/>
          </p:nvPr>
        </p:nvSpPr>
        <p:spPr>
          <a:xfrm>
            <a:off x="838200" y="1825625"/>
            <a:ext cx="6639032" cy="4422775"/>
          </a:xfrm>
        </p:spPr>
        <p:txBody>
          <a:bodyPr>
            <a:normAutofit/>
          </a:bodyPr>
          <a:lstStyle/>
          <a:p>
            <a:r>
              <a:rPr lang="en-US" sz="2400" dirty="0"/>
              <a:t>Restate your goal and why it is of interest to them</a:t>
            </a:r>
          </a:p>
          <a:p>
            <a:r>
              <a:rPr lang="en-US" sz="2400" dirty="0"/>
              <a:t>Tie your skills and experiences back to how you will contribute to their organization</a:t>
            </a:r>
          </a:p>
          <a:p>
            <a:r>
              <a:rPr lang="en-US" sz="2400" dirty="0"/>
              <a:t>Connect the dots for the employer!</a:t>
            </a:r>
          </a:p>
          <a:p>
            <a:r>
              <a:rPr lang="en-US" sz="2400" dirty="0"/>
              <a:t>Indicate your interest in the next step of the process</a:t>
            </a:r>
          </a:p>
        </p:txBody>
      </p:sp>
      <p:sp>
        <p:nvSpPr>
          <p:cNvPr id="9" name="TextBox 8">
            <a:extLst>
              <a:ext uri="{FF2B5EF4-FFF2-40B4-BE49-F238E27FC236}">
                <a16:creationId xmlns:a16="http://schemas.microsoft.com/office/drawing/2014/main" id="{2507E182-3F32-484D-9F0D-23442918BE8E}"/>
              </a:ext>
            </a:extLst>
          </p:cNvPr>
          <p:cNvSpPr txBox="1"/>
          <p:nvPr/>
        </p:nvSpPr>
        <p:spPr>
          <a:xfrm>
            <a:off x="8076323" y="3129071"/>
            <a:ext cx="3267462" cy="1815882"/>
          </a:xfrm>
          <a:prstGeom prst="rect">
            <a:avLst/>
          </a:prstGeom>
          <a:noFill/>
        </p:spPr>
        <p:txBody>
          <a:bodyPr wrap="square" rtlCol="0">
            <a:spAutoFit/>
          </a:bodyPr>
          <a:lstStyle/>
          <a:p>
            <a:r>
              <a:rPr lang="en-US" sz="2800" b="1" dirty="0">
                <a:solidFill>
                  <a:schemeClr val="accent2"/>
                </a:solidFill>
              </a:rPr>
              <a:t>Thank the employer for his/her time and consideration.</a:t>
            </a:r>
            <a:endParaRPr lang="en-US" sz="2800" b="1" i="1" dirty="0">
              <a:solidFill>
                <a:schemeClr val="accent2"/>
              </a:solidFill>
            </a:endParaRPr>
          </a:p>
        </p:txBody>
      </p:sp>
      <p:pic>
        <p:nvPicPr>
          <p:cNvPr id="5" name="Picture 4">
            <a:extLst>
              <a:ext uri="{FF2B5EF4-FFF2-40B4-BE49-F238E27FC236}">
                <a16:creationId xmlns:a16="http://schemas.microsoft.com/office/drawing/2014/main" id="{28F64880-E905-E543-BBC8-4CEEA93432F9}"/>
              </a:ext>
            </a:extLst>
          </p:cNvPr>
          <p:cNvPicPr>
            <a:picLocks noChangeAspect="1"/>
          </p:cNvPicPr>
          <p:nvPr/>
        </p:nvPicPr>
        <p:blipFill>
          <a:blip r:embed="rId7"/>
          <a:stretch>
            <a:fillRect/>
          </a:stretch>
        </p:blipFill>
        <p:spPr>
          <a:xfrm>
            <a:off x="6015789" y="498517"/>
            <a:ext cx="914400" cy="914400"/>
          </a:xfrm>
          <a:prstGeom prst="rect">
            <a:avLst/>
          </a:prstGeom>
        </p:spPr>
      </p:pic>
      <p:pic>
        <p:nvPicPr>
          <p:cNvPr id="4" name="Audio 3">
            <a:hlinkClick r:id="" action="ppaction://media"/>
            <a:extLst>
              <a:ext uri="{FF2B5EF4-FFF2-40B4-BE49-F238E27FC236}">
                <a16:creationId xmlns:a16="http://schemas.microsoft.com/office/drawing/2014/main" id="{3E13FEB3-9560-4E41-9EC6-88F138BAAADF}"/>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83872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41135">
        <p15:prstTrans prst="peelOff"/>
      </p:transition>
    </mc:Choice>
    <mc:Fallback xmlns="">
      <p:transition spd="slow" advTm="4113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49" presetClass="entr" presetSubtype="0" decel="100000"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ppt_w</p:attrName>
                                        </p:attrNameLst>
                                      </p:cBhvr>
                                      <p:tavLst>
                                        <p:tav tm="0">
                                          <p:val>
                                            <p:fltVal val="0"/>
                                          </p:val>
                                        </p:tav>
                                        <p:tav tm="100000">
                                          <p:val>
                                            <p:strVal val="#ppt_w"/>
                                          </p:val>
                                        </p:tav>
                                      </p:tavLst>
                                    </p:anim>
                                    <p:anim calcmode="lin" valueType="num">
                                      <p:cBhvr>
                                        <p:cTn id="11" dur="500" fill="hold"/>
                                        <p:tgtEl>
                                          <p:spTgt spid="5"/>
                                        </p:tgtEl>
                                        <p:attrNameLst>
                                          <p:attrName>ppt_h</p:attrName>
                                        </p:attrNameLst>
                                      </p:cBhvr>
                                      <p:tavLst>
                                        <p:tav tm="0">
                                          <p:val>
                                            <p:fltVal val="0"/>
                                          </p:val>
                                        </p:tav>
                                        <p:tav tm="100000">
                                          <p:val>
                                            <p:strVal val="#ppt_h"/>
                                          </p:val>
                                        </p:tav>
                                      </p:tavLst>
                                    </p:anim>
                                    <p:anim calcmode="lin" valueType="num">
                                      <p:cBhvr>
                                        <p:cTn id="12" dur="500" fill="hold"/>
                                        <p:tgtEl>
                                          <p:spTgt spid="5"/>
                                        </p:tgtEl>
                                        <p:attrNameLst>
                                          <p:attrName>style.rotation</p:attrName>
                                        </p:attrNameLst>
                                      </p:cBhvr>
                                      <p:tavLst>
                                        <p:tav tm="0">
                                          <p:val>
                                            <p:fltVal val="360"/>
                                          </p:val>
                                        </p:tav>
                                        <p:tav tm="100000">
                                          <p:val>
                                            <p:fltVal val="0"/>
                                          </p:val>
                                        </p:tav>
                                      </p:tavLst>
                                    </p:anim>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EF932FE-E3C9-934F-B702-D2879000EB1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7044681" y="-321969"/>
            <a:ext cx="5161152" cy="7179969"/>
          </a:xfrm>
          <a:prstGeom prst="rect">
            <a:avLst/>
          </a:prstGeom>
        </p:spPr>
      </p:pic>
      <p:sp>
        <p:nvSpPr>
          <p:cNvPr id="2" name="Title 1">
            <a:extLst>
              <a:ext uri="{FF2B5EF4-FFF2-40B4-BE49-F238E27FC236}">
                <a16:creationId xmlns:a16="http://schemas.microsoft.com/office/drawing/2014/main" id="{31717EF7-7B87-824C-B3B8-98BE81EB6CE5}"/>
              </a:ext>
            </a:extLst>
          </p:cNvPr>
          <p:cNvSpPr>
            <a:spLocks noGrp="1"/>
          </p:cNvSpPr>
          <p:nvPr>
            <p:ph type="title"/>
          </p:nvPr>
        </p:nvSpPr>
        <p:spPr/>
        <p:txBody>
          <a:bodyPr/>
          <a:lstStyle/>
          <a:p>
            <a:r>
              <a:rPr lang="en-US" dirty="0">
                <a:solidFill>
                  <a:schemeClr val="accent1"/>
                </a:solidFill>
              </a:rPr>
              <a:t>salutation</a:t>
            </a:r>
          </a:p>
        </p:txBody>
      </p:sp>
      <p:sp>
        <p:nvSpPr>
          <p:cNvPr id="3" name="Content Placeholder 2">
            <a:extLst>
              <a:ext uri="{FF2B5EF4-FFF2-40B4-BE49-F238E27FC236}">
                <a16:creationId xmlns:a16="http://schemas.microsoft.com/office/drawing/2014/main" id="{C87A8A97-6AC9-FA42-A30C-6904EB59D421}"/>
              </a:ext>
            </a:extLst>
          </p:cNvPr>
          <p:cNvSpPr>
            <a:spLocks noGrp="1"/>
          </p:cNvSpPr>
          <p:nvPr>
            <p:ph idx="1"/>
          </p:nvPr>
        </p:nvSpPr>
        <p:spPr>
          <a:xfrm>
            <a:off x="838200" y="1825625"/>
            <a:ext cx="6781800" cy="4498676"/>
          </a:xfrm>
        </p:spPr>
        <p:txBody>
          <a:bodyPr>
            <a:normAutofit/>
          </a:bodyPr>
          <a:lstStyle/>
          <a:p>
            <a:pPr>
              <a:lnSpc>
                <a:spcPct val="100000"/>
              </a:lnSpc>
              <a:spcBef>
                <a:spcPts val="0"/>
              </a:spcBef>
            </a:pPr>
            <a:r>
              <a:rPr lang="en-US" dirty="0"/>
              <a:t>Conclude with a formal business closing such as:</a:t>
            </a:r>
          </a:p>
          <a:p>
            <a:pPr lvl="1">
              <a:lnSpc>
                <a:spcPct val="100000"/>
              </a:lnSpc>
              <a:spcBef>
                <a:spcPts val="0"/>
              </a:spcBef>
              <a:buFont typeface="Wingdings" panose="05000000000000000000" pitchFamily="2" charset="2"/>
              <a:buChar char="§"/>
            </a:pPr>
            <a:r>
              <a:rPr lang="en-US" dirty="0"/>
              <a:t>Sincerely</a:t>
            </a:r>
          </a:p>
          <a:p>
            <a:pPr lvl="1">
              <a:lnSpc>
                <a:spcPct val="100000"/>
              </a:lnSpc>
              <a:spcBef>
                <a:spcPts val="0"/>
              </a:spcBef>
              <a:buFont typeface="Wingdings" panose="05000000000000000000" pitchFamily="2" charset="2"/>
              <a:buChar char="§"/>
            </a:pPr>
            <a:r>
              <a:rPr lang="en-US" dirty="0"/>
              <a:t>Regards</a:t>
            </a:r>
          </a:p>
          <a:p>
            <a:pPr lvl="1">
              <a:lnSpc>
                <a:spcPct val="100000"/>
              </a:lnSpc>
              <a:spcBef>
                <a:spcPts val="0"/>
              </a:spcBef>
              <a:buFont typeface="Wingdings" panose="05000000000000000000" pitchFamily="2" charset="2"/>
              <a:buChar char="§"/>
            </a:pPr>
            <a:r>
              <a:rPr lang="en-US" dirty="0"/>
              <a:t>Yours Truly</a:t>
            </a:r>
          </a:p>
          <a:p>
            <a:pPr>
              <a:lnSpc>
                <a:spcPct val="100000"/>
              </a:lnSpc>
              <a:spcBef>
                <a:spcPts val="0"/>
              </a:spcBef>
            </a:pPr>
            <a:r>
              <a:rPr lang="en-US" dirty="0"/>
              <a:t>Include your typed out name and your signature</a:t>
            </a:r>
          </a:p>
          <a:p>
            <a:pPr lvl="1">
              <a:lnSpc>
                <a:spcPct val="100000"/>
              </a:lnSpc>
              <a:spcBef>
                <a:spcPts val="0"/>
              </a:spcBef>
            </a:pPr>
            <a:r>
              <a:rPr lang="en-US" dirty="0"/>
              <a:t>Signature is only necessary when sending a paper copy</a:t>
            </a:r>
          </a:p>
          <a:p>
            <a:pPr>
              <a:lnSpc>
                <a:spcPct val="100000"/>
              </a:lnSpc>
              <a:spcBef>
                <a:spcPts val="0"/>
              </a:spcBef>
            </a:pPr>
            <a:r>
              <a:rPr lang="en-US" dirty="0"/>
              <a:t>Stating “Enclosure: Resume“ is not necessary </a:t>
            </a:r>
          </a:p>
        </p:txBody>
      </p:sp>
      <p:sp>
        <p:nvSpPr>
          <p:cNvPr id="13" name="TextBox 12">
            <a:extLst>
              <a:ext uri="{FF2B5EF4-FFF2-40B4-BE49-F238E27FC236}">
                <a16:creationId xmlns:a16="http://schemas.microsoft.com/office/drawing/2014/main" id="{B2468FE2-0A05-084C-8A67-103AE007E4D9}"/>
              </a:ext>
            </a:extLst>
          </p:cNvPr>
          <p:cNvSpPr txBox="1"/>
          <p:nvPr/>
        </p:nvSpPr>
        <p:spPr>
          <a:xfrm>
            <a:off x="8009447" y="3609648"/>
            <a:ext cx="2193229" cy="1631216"/>
          </a:xfrm>
          <a:prstGeom prst="rect">
            <a:avLst/>
          </a:prstGeom>
          <a:noFill/>
        </p:spPr>
        <p:txBody>
          <a:bodyPr wrap="none" rtlCol="0">
            <a:spAutoFit/>
          </a:bodyPr>
          <a:lstStyle/>
          <a:p>
            <a:r>
              <a:rPr lang="en-US" sz="2000" dirty="0">
                <a:solidFill>
                  <a:schemeClr val="accent1"/>
                </a:solidFill>
              </a:rPr>
              <a:t>Sincerely, </a:t>
            </a:r>
          </a:p>
          <a:p>
            <a:endParaRPr lang="en-US" sz="2000" dirty="0">
              <a:solidFill>
                <a:schemeClr val="accent1"/>
              </a:solidFill>
            </a:endParaRPr>
          </a:p>
          <a:p>
            <a:endParaRPr lang="en-US" sz="2000" dirty="0">
              <a:solidFill>
                <a:schemeClr val="accent1"/>
              </a:solidFill>
            </a:endParaRPr>
          </a:p>
          <a:p>
            <a:endParaRPr lang="en-US" sz="2000" dirty="0">
              <a:solidFill>
                <a:schemeClr val="accent1"/>
              </a:solidFill>
            </a:endParaRPr>
          </a:p>
          <a:p>
            <a:r>
              <a:rPr lang="en-US" sz="2000" dirty="0">
                <a:solidFill>
                  <a:schemeClr val="accent1"/>
                </a:solidFill>
              </a:rPr>
              <a:t>Cocky Gamecock</a:t>
            </a:r>
          </a:p>
        </p:txBody>
      </p:sp>
      <p:pic>
        <p:nvPicPr>
          <p:cNvPr id="5" name="Picture 4">
            <a:extLst>
              <a:ext uri="{FF2B5EF4-FFF2-40B4-BE49-F238E27FC236}">
                <a16:creationId xmlns:a16="http://schemas.microsoft.com/office/drawing/2014/main" id="{78117264-E0E7-6949-9363-7900BF0F29E6}"/>
              </a:ext>
            </a:extLst>
          </p:cNvPr>
          <p:cNvPicPr>
            <a:picLocks noChangeAspect="1"/>
          </p:cNvPicPr>
          <p:nvPr/>
        </p:nvPicPr>
        <p:blipFill>
          <a:blip r:embed="rId7"/>
          <a:stretch>
            <a:fillRect/>
          </a:stretch>
        </p:blipFill>
        <p:spPr>
          <a:xfrm rot="16200000">
            <a:off x="3771900" y="570706"/>
            <a:ext cx="914400" cy="914400"/>
          </a:xfrm>
          <a:prstGeom prst="rect">
            <a:avLst/>
          </a:prstGeom>
        </p:spPr>
      </p:pic>
      <p:sp>
        <p:nvSpPr>
          <p:cNvPr id="12" name="TextBox 11">
            <a:extLst>
              <a:ext uri="{FF2B5EF4-FFF2-40B4-BE49-F238E27FC236}">
                <a16:creationId xmlns:a16="http://schemas.microsoft.com/office/drawing/2014/main" id="{6B6C85EE-3F7F-C44A-8AE8-57C10B582709}"/>
              </a:ext>
            </a:extLst>
          </p:cNvPr>
          <p:cNvSpPr txBox="1"/>
          <p:nvPr/>
        </p:nvSpPr>
        <p:spPr>
          <a:xfrm>
            <a:off x="8009447" y="4102090"/>
            <a:ext cx="2632452" cy="646331"/>
          </a:xfrm>
          <a:prstGeom prst="rect">
            <a:avLst/>
          </a:prstGeom>
          <a:noFill/>
        </p:spPr>
        <p:txBody>
          <a:bodyPr wrap="none" rtlCol="0">
            <a:spAutoFit/>
          </a:bodyPr>
          <a:lstStyle/>
          <a:p>
            <a:r>
              <a:rPr lang="en-US" sz="3600" dirty="0">
                <a:solidFill>
                  <a:schemeClr val="accent1"/>
                </a:solidFill>
                <a:latin typeface="Brush Script MT" panose="03060802040406070304" pitchFamily="66" charset="-122"/>
                <a:ea typeface="Brush Script MT" panose="03060802040406070304" pitchFamily="66" charset="-122"/>
                <a:cs typeface="Brush Script MT" panose="03060802040406070304" pitchFamily="66" charset="-122"/>
              </a:rPr>
              <a:t>Cocky Gamecock</a:t>
            </a:r>
          </a:p>
        </p:txBody>
      </p:sp>
      <p:pic>
        <p:nvPicPr>
          <p:cNvPr id="6" name="Audio 5">
            <a:hlinkClick r:id="" action="ppaction://media"/>
            <a:extLst>
              <a:ext uri="{FF2B5EF4-FFF2-40B4-BE49-F238E27FC236}">
                <a16:creationId xmlns:a16="http://schemas.microsoft.com/office/drawing/2014/main" id="{EA90C589-5F6F-475F-A494-70C118D3816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023155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48066">
        <p15:prstTrans prst="peelOff"/>
      </p:transition>
    </mc:Choice>
    <mc:Fallback xmlns="">
      <p:transition spd="slow" advTm="480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par>
                          <p:cTn id="7" fill="hold">
                            <p:stCondLst>
                              <p:cond delay="0"/>
                            </p:stCondLst>
                            <p:childTnLst>
                              <p:par>
                                <p:cTn id="8" presetID="49" presetClass="entr" presetSubtype="0" decel="100000"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ppt_w</p:attrName>
                                        </p:attrNameLst>
                                      </p:cBhvr>
                                      <p:tavLst>
                                        <p:tav tm="0">
                                          <p:val>
                                            <p:fltVal val="0"/>
                                          </p:val>
                                        </p:tav>
                                        <p:tav tm="100000">
                                          <p:val>
                                            <p:strVal val="#ppt_w"/>
                                          </p:val>
                                        </p:tav>
                                      </p:tavLst>
                                    </p:anim>
                                    <p:anim calcmode="lin" valueType="num">
                                      <p:cBhvr>
                                        <p:cTn id="11" dur="500" fill="hold"/>
                                        <p:tgtEl>
                                          <p:spTgt spid="5"/>
                                        </p:tgtEl>
                                        <p:attrNameLst>
                                          <p:attrName>ppt_h</p:attrName>
                                        </p:attrNameLst>
                                      </p:cBhvr>
                                      <p:tavLst>
                                        <p:tav tm="0">
                                          <p:val>
                                            <p:fltVal val="0"/>
                                          </p:val>
                                        </p:tav>
                                        <p:tav tm="100000">
                                          <p:val>
                                            <p:strVal val="#ppt_h"/>
                                          </p:val>
                                        </p:tav>
                                      </p:tavLst>
                                    </p:anim>
                                    <p:anim calcmode="lin" valueType="num">
                                      <p:cBhvr>
                                        <p:cTn id="12" dur="500" fill="hold"/>
                                        <p:tgtEl>
                                          <p:spTgt spid="5"/>
                                        </p:tgtEl>
                                        <p:attrNameLst>
                                          <p:attrName>style.rotation</p:attrName>
                                        </p:attrNameLst>
                                      </p:cBhvr>
                                      <p:tavLst>
                                        <p:tav tm="0">
                                          <p:val>
                                            <p:fltVal val="360"/>
                                          </p:val>
                                        </p:tav>
                                        <p:tav tm="100000">
                                          <p:val>
                                            <p:fltVal val="0"/>
                                          </p:val>
                                        </p:tav>
                                      </p:tavLst>
                                    </p:anim>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21DCF-E668-FE42-A47F-FA042A076755}"/>
              </a:ext>
            </a:extLst>
          </p:cNvPr>
          <p:cNvSpPr>
            <a:spLocks noGrp="1"/>
          </p:cNvSpPr>
          <p:nvPr>
            <p:ph type="title"/>
          </p:nvPr>
        </p:nvSpPr>
        <p:spPr/>
        <p:txBody>
          <a:bodyPr/>
          <a:lstStyle/>
          <a:p>
            <a:r>
              <a:rPr lang="en-US" dirty="0"/>
              <a:t>Tips</a:t>
            </a:r>
          </a:p>
        </p:txBody>
      </p:sp>
      <p:pic>
        <p:nvPicPr>
          <p:cNvPr id="8" name="Content Placeholder 7">
            <a:extLst>
              <a:ext uri="{FF2B5EF4-FFF2-40B4-BE49-F238E27FC236}">
                <a16:creationId xmlns:a16="http://schemas.microsoft.com/office/drawing/2014/main" id="{A8D3F05B-A987-8945-8A56-BA11CFF22BFC}"/>
              </a:ext>
            </a:extLst>
          </p:cNvPr>
          <p:cNvPicPr>
            <a:picLocks noGrp="1" noChangeAspect="1"/>
          </p:cNvPicPr>
          <p:nvPr>
            <p:ph idx="1"/>
          </p:nvPr>
        </p:nvPicPr>
        <p:blipFill>
          <a:blip r:embed="rId5"/>
          <a:stretch>
            <a:fillRect/>
          </a:stretch>
        </p:blipFill>
        <p:spPr>
          <a:xfrm>
            <a:off x="1981200" y="365125"/>
            <a:ext cx="914400" cy="914400"/>
          </a:xfrm>
        </p:spPr>
      </p:pic>
      <p:sp>
        <p:nvSpPr>
          <p:cNvPr id="4" name="Rectangle 3">
            <a:extLst>
              <a:ext uri="{FF2B5EF4-FFF2-40B4-BE49-F238E27FC236}">
                <a16:creationId xmlns:a16="http://schemas.microsoft.com/office/drawing/2014/main" id="{CF2A74FD-24D2-2B48-99AF-0AEB121639DF}"/>
              </a:ext>
            </a:extLst>
          </p:cNvPr>
          <p:cNvSpPr/>
          <p:nvPr/>
        </p:nvSpPr>
        <p:spPr>
          <a:xfrm>
            <a:off x="215348" y="1701702"/>
            <a:ext cx="766957" cy="7783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bIns="182880" rtlCol="0" anchor="ctr"/>
          <a:lstStyle/>
          <a:p>
            <a:pPr algn="ctr"/>
            <a:r>
              <a:rPr lang="en-US" sz="4800" dirty="0">
                <a:latin typeface="Georgia" panose="02040502050405020303" pitchFamily="18" charset="0"/>
              </a:rPr>
              <a:t>1</a:t>
            </a:r>
          </a:p>
        </p:txBody>
      </p:sp>
      <p:sp>
        <p:nvSpPr>
          <p:cNvPr id="5" name="Rectangle 4">
            <a:extLst>
              <a:ext uri="{FF2B5EF4-FFF2-40B4-BE49-F238E27FC236}">
                <a16:creationId xmlns:a16="http://schemas.microsoft.com/office/drawing/2014/main" id="{D1931BD8-1751-764F-9C8A-2F8B683194D5}"/>
              </a:ext>
            </a:extLst>
          </p:cNvPr>
          <p:cNvSpPr/>
          <p:nvPr/>
        </p:nvSpPr>
        <p:spPr>
          <a:xfrm>
            <a:off x="233492" y="2943281"/>
            <a:ext cx="766957" cy="7783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bIns="182880" rtlCol="0" anchor="ctr"/>
          <a:lstStyle/>
          <a:p>
            <a:pPr algn="ctr"/>
            <a:r>
              <a:rPr lang="en-US" sz="4800" dirty="0">
                <a:latin typeface="Georgia" panose="02040502050405020303" pitchFamily="18" charset="0"/>
              </a:rPr>
              <a:t>2</a:t>
            </a:r>
          </a:p>
        </p:txBody>
      </p:sp>
      <p:sp>
        <p:nvSpPr>
          <p:cNvPr id="6" name="Rectangle 5">
            <a:extLst>
              <a:ext uri="{FF2B5EF4-FFF2-40B4-BE49-F238E27FC236}">
                <a16:creationId xmlns:a16="http://schemas.microsoft.com/office/drawing/2014/main" id="{D9116285-1187-B148-A3DF-59AEAC05F073}"/>
              </a:ext>
            </a:extLst>
          </p:cNvPr>
          <p:cNvSpPr/>
          <p:nvPr/>
        </p:nvSpPr>
        <p:spPr>
          <a:xfrm>
            <a:off x="233492" y="4184860"/>
            <a:ext cx="766957" cy="7783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bIns="182880" rtlCol="0" anchor="ctr"/>
          <a:lstStyle/>
          <a:p>
            <a:pPr algn="ctr"/>
            <a:r>
              <a:rPr lang="en-US" sz="4800" dirty="0">
                <a:latin typeface="Georgia" panose="02040502050405020303" pitchFamily="18" charset="0"/>
              </a:rPr>
              <a:t>3</a:t>
            </a:r>
          </a:p>
        </p:txBody>
      </p:sp>
      <p:sp>
        <p:nvSpPr>
          <p:cNvPr id="12" name="Rectangle 11">
            <a:extLst>
              <a:ext uri="{FF2B5EF4-FFF2-40B4-BE49-F238E27FC236}">
                <a16:creationId xmlns:a16="http://schemas.microsoft.com/office/drawing/2014/main" id="{F7899E0C-387B-6A48-B705-EEC10AD5BE2A}"/>
              </a:ext>
            </a:extLst>
          </p:cNvPr>
          <p:cNvSpPr/>
          <p:nvPr/>
        </p:nvSpPr>
        <p:spPr>
          <a:xfrm>
            <a:off x="215348" y="5426439"/>
            <a:ext cx="766957" cy="7783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bIns="182880" rtlCol="0" anchor="ctr"/>
          <a:lstStyle/>
          <a:p>
            <a:pPr algn="ctr"/>
            <a:r>
              <a:rPr lang="en-US" sz="4800" dirty="0">
                <a:latin typeface="Georgia" panose="02040502050405020303" pitchFamily="18" charset="0"/>
              </a:rPr>
              <a:t>4</a:t>
            </a:r>
          </a:p>
        </p:txBody>
      </p:sp>
      <p:sp>
        <p:nvSpPr>
          <p:cNvPr id="13" name="TextBox 12">
            <a:extLst>
              <a:ext uri="{FF2B5EF4-FFF2-40B4-BE49-F238E27FC236}">
                <a16:creationId xmlns:a16="http://schemas.microsoft.com/office/drawing/2014/main" id="{B96C223A-3D2A-F543-916E-99C9D5467F5E}"/>
              </a:ext>
            </a:extLst>
          </p:cNvPr>
          <p:cNvSpPr txBox="1"/>
          <p:nvPr/>
        </p:nvSpPr>
        <p:spPr>
          <a:xfrm>
            <a:off x="1000449" y="1673185"/>
            <a:ext cx="10097439" cy="954107"/>
          </a:xfrm>
          <a:prstGeom prst="rect">
            <a:avLst/>
          </a:prstGeom>
          <a:noFill/>
        </p:spPr>
        <p:txBody>
          <a:bodyPr wrap="square" rtlCol="0">
            <a:spAutoFit/>
          </a:bodyPr>
          <a:lstStyle/>
          <a:p>
            <a:r>
              <a:rPr lang="en-US" sz="2800" dirty="0"/>
              <a:t>Tailor each resume and cover letter to meet the needs outlined in the position description</a:t>
            </a:r>
          </a:p>
        </p:txBody>
      </p:sp>
      <p:sp>
        <p:nvSpPr>
          <p:cNvPr id="14" name="TextBox 13">
            <a:extLst>
              <a:ext uri="{FF2B5EF4-FFF2-40B4-BE49-F238E27FC236}">
                <a16:creationId xmlns:a16="http://schemas.microsoft.com/office/drawing/2014/main" id="{03384D48-0169-EE4F-916C-93D9E7E22942}"/>
              </a:ext>
            </a:extLst>
          </p:cNvPr>
          <p:cNvSpPr txBox="1"/>
          <p:nvPr/>
        </p:nvSpPr>
        <p:spPr>
          <a:xfrm>
            <a:off x="1000449" y="3070865"/>
            <a:ext cx="10097439" cy="523220"/>
          </a:xfrm>
          <a:prstGeom prst="rect">
            <a:avLst/>
          </a:prstGeom>
          <a:noFill/>
        </p:spPr>
        <p:txBody>
          <a:bodyPr wrap="square" rtlCol="0">
            <a:spAutoFit/>
          </a:bodyPr>
          <a:lstStyle/>
          <a:p>
            <a:r>
              <a:rPr lang="en-US" sz="2800" dirty="0"/>
              <a:t>Keep your audience in mind</a:t>
            </a:r>
          </a:p>
        </p:txBody>
      </p:sp>
      <p:sp>
        <p:nvSpPr>
          <p:cNvPr id="16" name="TextBox 15">
            <a:extLst>
              <a:ext uri="{FF2B5EF4-FFF2-40B4-BE49-F238E27FC236}">
                <a16:creationId xmlns:a16="http://schemas.microsoft.com/office/drawing/2014/main" id="{B9B508A8-D2C5-3243-A25D-7AC7903B5E69}"/>
              </a:ext>
            </a:extLst>
          </p:cNvPr>
          <p:cNvSpPr txBox="1"/>
          <p:nvPr/>
        </p:nvSpPr>
        <p:spPr>
          <a:xfrm>
            <a:off x="982305" y="5338579"/>
            <a:ext cx="6260324" cy="954107"/>
          </a:xfrm>
          <a:prstGeom prst="rect">
            <a:avLst/>
          </a:prstGeom>
          <a:noFill/>
        </p:spPr>
        <p:txBody>
          <a:bodyPr wrap="square" rtlCol="0">
            <a:spAutoFit/>
          </a:bodyPr>
          <a:lstStyle/>
          <a:p>
            <a:r>
              <a:rPr lang="en-US" sz="2800" dirty="0"/>
              <a:t>Proofread and have your application materials reviewed</a:t>
            </a:r>
          </a:p>
        </p:txBody>
      </p:sp>
      <p:sp>
        <p:nvSpPr>
          <p:cNvPr id="17" name="TextBox 16">
            <a:extLst>
              <a:ext uri="{FF2B5EF4-FFF2-40B4-BE49-F238E27FC236}">
                <a16:creationId xmlns:a16="http://schemas.microsoft.com/office/drawing/2014/main" id="{A7C86DAF-F2C8-1F47-A8AB-7938D27BD4EF}"/>
              </a:ext>
            </a:extLst>
          </p:cNvPr>
          <p:cNvSpPr txBox="1"/>
          <p:nvPr/>
        </p:nvSpPr>
        <p:spPr>
          <a:xfrm>
            <a:off x="1047280" y="4097000"/>
            <a:ext cx="10097439" cy="954107"/>
          </a:xfrm>
          <a:prstGeom prst="rect">
            <a:avLst/>
          </a:prstGeom>
          <a:noFill/>
        </p:spPr>
        <p:txBody>
          <a:bodyPr wrap="square" rtlCol="0">
            <a:spAutoFit/>
          </a:bodyPr>
          <a:lstStyle/>
          <a:p>
            <a:r>
              <a:rPr lang="en-US" sz="2800" dirty="0"/>
              <a:t>Save application materials as a PDF and name file using your last name followed by what it is (ex. </a:t>
            </a:r>
            <a:r>
              <a:rPr lang="en-US" sz="2800" dirty="0" err="1"/>
              <a:t>CockyCoverLetter</a:t>
            </a:r>
            <a:r>
              <a:rPr lang="en-US" sz="2800" dirty="0"/>
              <a:t>)</a:t>
            </a:r>
          </a:p>
        </p:txBody>
      </p:sp>
      <p:pic>
        <p:nvPicPr>
          <p:cNvPr id="3" name="Audio 2">
            <a:hlinkClick r:id="" action="ppaction://media"/>
            <a:extLst>
              <a:ext uri="{FF2B5EF4-FFF2-40B4-BE49-F238E27FC236}">
                <a16:creationId xmlns:a16="http://schemas.microsoft.com/office/drawing/2014/main" id="{BD9603A3-F4F8-4C96-98AB-73B4E7AA5E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6628389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58592">
        <p15:prstTrans prst="peelOff"/>
      </p:transition>
    </mc:Choice>
    <mc:Fallback xmlns="">
      <p:transition spd="slow" advTm="5859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49" presetClass="entr" presetSubtype="0" decel="100000" fill="hold" nodeType="after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p:cTn id="10" dur="500" fill="hold"/>
                                        <p:tgtEl>
                                          <p:spTgt spid="8"/>
                                        </p:tgtEl>
                                        <p:attrNameLst>
                                          <p:attrName>ppt_w</p:attrName>
                                        </p:attrNameLst>
                                      </p:cBhvr>
                                      <p:tavLst>
                                        <p:tav tm="0">
                                          <p:val>
                                            <p:fltVal val="0"/>
                                          </p:val>
                                        </p:tav>
                                        <p:tav tm="100000">
                                          <p:val>
                                            <p:strVal val="#ppt_w"/>
                                          </p:val>
                                        </p:tav>
                                      </p:tavLst>
                                    </p:anim>
                                    <p:anim calcmode="lin" valueType="num">
                                      <p:cBhvr>
                                        <p:cTn id="11" dur="500" fill="hold"/>
                                        <p:tgtEl>
                                          <p:spTgt spid="8"/>
                                        </p:tgtEl>
                                        <p:attrNameLst>
                                          <p:attrName>ppt_h</p:attrName>
                                        </p:attrNameLst>
                                      </p:cBhvr>
                                      <p:tavLst>
                                        <p:tav tm="0">
                                          <p:val>
                                            <p:fltVal val="0"/>
                                          </p:val>
                                        </p:tav>
                                        <p:tav tm="100000">
                                          <p:val>
                                            <p:strVal val="#ppt_h"/>
                                          </p:val>
                                        </p:tav>
                                      </p:tavLst>
                                    </p:anim>
                                    <p:anim calcmode="lin" valueType="num">
                                      <p:cBhvr>
                                        <p:cTn id="12" dur="500" fill="hold"/>
                                        <p:tgtEl>
                                          <p:spTgt spid="8"/>
                                        </p:tgtEl>
                                        <p:attrNameLst>
                                          <p:attrName>style.rotation</p:attrName>
                                        </p:attrNameLst>
                                      </p:cBhvr>
                                      <p:tavLst>
                                        <p:tav tm="0">
                                          <p:val>
                                            <p:fltVal val="360"/>
                                          </p:val>
                                        </p:tav>
                                        <p:tav tm="100000">
                                          <p:val>
                                            <p:fltVal val="0"/>
                                          </p:val>
                                        </p:tav>
                                      </p:tavLst>
                                    </p:anim>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picture containing drawing&#10;&#10;Description automatically generated">
            <a:extLst>
              <a:ext uri="{FF2B5EF4-FFF2-40B4-BE49-F238E27FC236}">
                <a16:creationId xmlns:a16="http://schemas.microsoft.com/office/drawing/2014/main" id="{0DFE63CA-D22E-8249-B999-F4CF083BAC47}"/>
              </a:ext>
            </a:extLst>
          </p:cNvPr>
          <p:cNvPicPr>
            <a:picLocks noChangeAspect="1"/>
          </p:cNvPicPr>
          <p:nvPr/>
        </p:nvPicPr>
        <p:blipFill>
          <a:blip r:embed="rId5"/>
          <a:stretch>
            <a:fillRect/>
          </a:stretch>
        </p:blipFill>
        <p:spPr>
          <a:xfrm>
            <a:off x="198966" y="113926"/>
            <a:ext cx="10210092" cy="5743177"/>
          </a:xfrm>
          <a:prstGeom prst="rect">
            <a:avLst/>
          </a:prstGeom>
        </p:spPr>
      </p:pic>
      <p:pic>
        <p:nvPicPr>
          <p:cNvPr id="3" name="Audio 2">
            <a:hlinkClick r:id="" action="ppaction://media"/>
            <a:extLst>
              <a:ext uri="{FF2B5EF4-FFF2-40B4-BE49-F238E27FC236}">
                <a16:creationId xmlns:a16="http://schemas.microsoft.com/office/drawing/2014/main" id="{6BF49A49-044F-456D-9823-732A0459FED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774005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1048">
        <p15:prstTrans prst="peelOff"/>
      </p:transition>
    </mc:Choice>
    <mc:Fallback xmlns="">
      <p:transition spd="slow" advTm="110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37"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animEffect transition="in" filter="fade">
                                      <p:cBhvr>
                                        <p:cTn id="9" dur="1000"/>
                                        <p:tgtEl>
                                          <p:spTgt spid="10"/>
                                        </p:tgtEl>
                                      </p:cBhvr>
                                    </p:animEffect>
                                    <p:anim calcmode="lin" valueType="num">
                                      <p:cBhvr>
                                        <p:cTn id="10" dur="1000" fill="hold"/>
                                        <p:tgtEl>
                                          <p:spTgt spid="10"/>
                                        </p:tgtEl>
                                        <p:attrNameLst>
                                          <p:attrName>ppt_x</p:attrName>
                                        </p:attrNameLst>
                                      </p:cBhvr>
                                      <p:tavLst>
                                        <p:tav tm="0">
                                          <p:val>
                                            <p:strVal val="#ppt_x"/>
                                          </p:val>
                                        </p:tav>
                                        <p:tav tm="100000">
                                          <p:val>
                                            <p:strVal val="#ppt_x"/>
                                          </p:val>
                                        </p:tav>
                                      </p:tavLst>
                                    </p:anim>
                                    <p:anim calcmode="lin" valueType="num">
                                      <p:cBhvr>
                                        <p:cTn id="11" dur="900" decel="100000" fill="hold"/>
                                        <p:tgtEl>
                                          <p:spTgt spid="10"/>
                                        </p:tgtEl>
                                        <p:attrNameLst>
                                          <p:attrName>ppt_y</p:attrName>
                                        </p:attrNameLst>
                                      </p:cBhvr>
                                      <p:tavLst>
                                        <p:tav tm="0">
                                          <p:val>
                                            <p:strVal val="#ppt_y+1"/>
                                          </p:val>
                                        </p:tav>
                                        <p:tav tm="100000">
                                          <p:val>
                                            <p:strVal val="#ppt_y-.03"/>
                                          </p:val>
                                        </p:tav>
                                      </p:tavLst>
                                    </p:anim>
                                    <p:anim calcmode="lin" valueType="num">
                                      <p:cBhvr>
                                        <p:cTn id="12"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979D8D9-2772-4A4E-80EF-763DF54EB47B}"/>
              </a:ext>
            </a:extLst>
          </p:cNvPr>
          <p:cNvSpPr/>
          <p:nvPr/>
        </p:nvSpPr>
        <p:spPr>
          <a:xfrm>
            <a:off x="208269" y="490312"/>
            <a:ext cx="5990826" cy="75734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i="1" dirty="0">
                <a:solidFill>
                  <a:schemeClr val="bg1"/>
                </a:solidFill>
                <a:latin typeface="Georgia" panose="02040502050405020303" pitchFamily="18" charset="0"/>
              </a:rPr>
              <a:t>New</a:t>
            </a:r>
            <a:r>
              <a:rPr lang="en-US" sz="4000" i="1" dirty="0">
                <a:solidFill>
                  <a:schemeClr val="bg1"/>
                </a:solidFill>
                <a:latin typeface="Impact" panose="020B0806030902050204" pitchFamily="34" charset="0"/>
              </a:rPr>
              <a:t> </a:t>
            </a:r>
            <a:r>
              <a:rPr lang="en-US" sz="4000" dirty="0">
                <a:solidFill>
                  <a:schemeClr val="bg1"/>
                </a:solidFill>
                <a:latin typeface="Impact" panose="020B0806030902050204" pitchFamily="34" charset="0"/>
              </a:rPr>
              <a:t>CAREER STUDIO HOURS</a:t>
            </a:r>
          </a:p>
        </p:txBody>
      </p:sp>
      <p:sp>
        <p:nvSpPr>
          <p:cNvPr id="6" name="TextBox 5">
            <a:extLst>
              <a:ext uri="{FF2B5EF4-FFF2-40B4-BE49-F238E27FC236}">
                <a16:creationId xmlns:a16="http://schemas.microsoft.com/office/drawing/2014/main" id="{9A694066-9071-5D42-99F0-F7CBA3112720}"/>
              </a:ext>
            </a:extLst>
          </p:cNvPr>
          <p:cNvSpPr txBox="1"/>
          <p:nvPr/>
        </p:nvSpPr>
        <p:spPr>
          <a:xfrm>
            <a:off x="250628" y="1960167"/>
            <a:ext cx="5818901" cy="2123658"/>
          </a:xfrm>
          <a:prstGeom prst="rect">
            <a:avLst/>
          </a:prstGeom>
          <a:noFill/>
        </p:spPr>
        <p:txBody>
          <a:bodyPr wrap="none" rtlCol="0">
            <a:spAutoFit/>
          </a:bodyPr>
          <a:lstStyle/>
          <a:p>
            <a:pPr algn="ctr"/>
            <a:r>
              <a:rPr lang="en-US" sz="3600" b="1" dirty="0">
                <a:solidFill>
                  <a:schemeClr val="bg1"/>
                </a:solidFill>
              </a:rPr>
              <a:t>IN-PERSON OR VIRTUAL</a:t>
            </a:r>
          </a:p>
          <a:p>
            <a:pPr algn="ctr"/>
            <a:r>
              <a:rPr lang="en-US" sz="3600" dirty="0">
                <a:solidFill>
                  <a:schemeClr val="bg1"/>
                </a:solidFill>
              </a:rPr>
              <a:t>Monday – Friday</a:t>
            </a:r>
          </a:p>
          <a:p>
            <a:pPr algn="ctr"/>
            <a:r>
              <a:rPr lang="en-US" sz="3600" dirty="0">
                <a:solidFill>
                  <a:schemeClr val="bg1"/>
                </a:solidFill>
              </a:rPr>
              <a:t>9am – 4:30pm</a:t>
            </a:r>
          </a:p>
          <a:p>
            <a:pPr algn="ctr"/>
            <a:r>
              <a:rPr lang="en-US" sz="2400" dirty="0">
                <a:solidFill>
                  <a:schemeClr val="bg1"/>
                </a:solidFill>
              </a:rPr>
              <a:t>Thomas Cooper Library, Level 5</a:t>
            </a:r>
          </a:p>
        </p:txBody>
      </p:sp>
      <p:cxnSp>
        <p:nvCxnSpPr>
          <p:cNvPr id="8" name="Straight Connector 7">
            <a:extLst>
              <a:ext uri="{FF2B5EF4-FFF2-40B4-BE49-F238E27FC236}">
                <a16:creationId xmlns:a16="http://schemas.microsoft.com/office/drawing/2014/main" id="{3430B583-16E2-3A49-B21A-9DB629A19264}"/>
              </a:ext>
            </a:extLst>
          </p:cNvPr>
          <p:cNvCxnSpPr>
            <a:cxnSpLocks/>
          </p:cNvCxnSpPr>
          <p:nvPr/>
        </p:nvCxnSpPr>
        <p:spPr>
          <a:xfrm>
            <a:off x="6431633" y="1960167"/>
            <a:ext cx="0" cy="2185214"/>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BEF95E0F-DCE2-D14B-9AC3-4E24BC6F69B6}"/>
              </a:ext>
            </a:extLst>
          </p:cNvPr>
          <p:cNvSpPr/>
          <p:nvPr/>
        </p:nvSpPr>
        <p:spPr>
          <a:xfrm>
            <a:off x="6853691" y="1970687"/>
            <a:ext cx="5011815" cy="1754326"/>
          </a:xfrm>
          <a:prstGeom prst="rect">
            <a:avLst/>
          </a:prstGeom>
        </p:spPr>
        <p:txBody>
          <a:bodyPr wrap="square">
            <a:spAutoFit/>
          </a:bodyPr>
          <a:lstStyle/>
          <a:p>
            <a:pPr lvl="0" algn="ctr"/>
            <a:r>
              <a:rPr lang="en-US" sz="3600" b="1" dirty="0">
                <a:solidFill>
                  <a:srgbClr val="FFFFFF"/>
                </a:solidFill>
              </a:rPr>
              <a:t>EXTENDED VIRTUAL</a:t>
            </a:r>
          </a:p>
          <a:p>
            <a:pPr lvl="0" algn="ctr"/>
            <a:r>
              <a:rPr lang="en-US" sz="3600" dirty="0">
                <a:solidFill>
                  <a:srgbClr val="FFFFFF"/>
                </a:solidFill>
              </a:rPr>
              <a:t>Sunday – Thursday</a:t>
            </a:r>
          </a:p>
          <a:p>
            <a:pPr lvl="0" algn="ctr"/>
            <a:r>
              <a:rPr lang="en-US" sz="3600" dirty="0">
                <a:solidFill>
                  <a:srgbClr val="FFFFFF"/>
                </a:solidFill>
              </a:rPr>
              <a:t>5pm – 7 pm</a:t>
            </a:r>
            <a:endParaRPr lang="en-US" sz="4000" dirty="0">
              <a:solidFill>
                <a:srgbClr val="FFFFFF"/>
              </a:solidFill>
            </a:endParaRPr>
          </a:p>
        </p:txBody>
      </p:sp>
      <p:grpSp>
        <p:nvGrpSpPr>
          <p:cNvPr id="18" name="Group 17">
            <a:extLst>
              <a:ext uri="{FF2B5EF4-FFF2-40B4-BE49-F238E27FC236}">
                <a16:creationId xmlns:a16="http://schemas.microsoft.com/office/drawing/2014/main" id="{7C848FDD-93ED-5A4D-B1AD-18F12C99EC70}"/>
              </a:ext>
            </a:extLst>
          </p:cNvPr>
          <p:cNvGrpSpPr/>
          <p:nvPr/>
        </p:nvGrpSpPr>
        <p:grpSpPr>
          <a:xfrm>
            <a:off x="208269" y="4857892"/>
            <a:ext cx="6704025" cy="1728321"/>
            <a:chOff x="208269" y="4857892"/>
            <a:chExt cx="6704025" cy="1728321"/>
          </a:xfrm>
        </p:grpSpPr>
        <p:sp>
          <p:nvSpPr>
            <p:cNvPr id="9" name="TextBox 8">
              <a:extLst>
                <a:ext uri="{FF2B5EF4-FFF2-40B4-BE49-F238E27FC236}">
                  <a16:creationId xmlns:a16="http://schemas.microsoft.com/office/drawing/2014/main" id="{D5199CB1-5E56-CF48-AFDA-34C7462F74AF}"/>
                </a:ext>
              </a:extLst>
            </p:cNvPr>
            <p:cNvSpPr txBox="1"/>
            <p:nvPr/>
          </p:nvSpPr>
          <p:spPr>
            <a:xfrm>
              <a:off x="1110706" y="5120527"/>
              <a:ext cx="5801588" cy="954107"/>
            </a:xfrm>
            <a:prstGeom prst="rect">
              <a:avLst/>
            </a:prstGeom>
            <a:noFill/>
          </p:spPr>
          <p:txBody>
            <a:bodyPr wrap="square" rtlCol="0">
              <a:spAutoFit/>
            </a:bodyPr>
            <a:lstStyle/>
            <a:p>
              <a:r>
                <a:rPr lang="en-US" sz="2800" b="1" dirty="0">
                  <a:solidFill>
                    <a:schemeClr val="bg1"/>
                  </a:solidFill>
                </a:rPr>
                <a:t>Schedule an appointment @ </a:t>
              </a:r>
              <a:r>
                <a:rPr lang="en-US" sz="2800" b="1" dirty="0" err="1">
                  <a:solidFill>
                    <a:schemeClr val="bg1"/>
                  </a:solidFill>
                </a:rPr>
                <a:t>sc.joinhandshake.com</a:t>
              </a:r>
              <a:endParaRPr lang="en-US" sz="2800" b="1" dirty="0">
                <a:solidFill>
                  <a:schemeClr val="bg1"/>
                </a:solidFill>
              </a:endParaRPr>
            </a:p>
          </p:txBody>
        </p:sp>
        <p:pic>
          <p:nvPicPr>
            <p:cNvPr id="15" name="Picture 14" descr="A picture containing drawing&#10;&#10;Description automatically generated">
              <a:extLst>
                <a:ext uri="{FF2B5EF4-FFF2-40B4-BE49-F238E27FC236}">
                  <a16:creationId xmlns:a16="http://schemas.microsoft.com/office/drawing/2014/main" id="{C4EE5174-2726-BD45-AA59-7C4B6A7B348C}"/>
                </a:ext>
              </a:extLst>
            </p:cNvPr>
            <p:cNvPicPr>
              <a:picLocks noChangeAspect="1"/>
            </p:cNvPicPr>
            <p:nvPr/>
          </p:nvPicPr>
          <p:blipFill rotWithShape="1">
            <a:blip r:embed="rId5"/>
            <a:srcRect r="70629"/>
            <a:stretch/>
          </p:blipFill>
          <p:spPr>
            <a:xfrm>
              <a:off x="208269" y="4857892"/>
              <a:ext cx="902437" cy="1728321"/>
            </a:xfrm>
            <a:prstGeom prst="rect">
              <a:avLst/>
            </a:prstGeom>
          </p:spPr>
        </p:pic>
      </p:grpSp>
      <p:pic>
        <p:nvPicPr>
          <p:cNvPr id="2" name="Audio 1">
            <a:hlinkClick r:id="" action="ppaction://media"/>
            <a:extLst>
              <a:ext uri="{FF2B5EF4-FFF2-40B4-BE49-F238E27FC236}">
                <a16:creationId xmlns:a16="http://schemas.microsoft.com/office/drawing/2014/main" id="{2FD00CB3-15E2-4CB3-8ADA-AD3938E26C7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937602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1738">
        <p15:prstTrans prst="peelOff"/>
      </p:transition>
    </mc:Choice>
    <mc:Fallback xmlns="">
      <p:transition spd="slow" advTm="1173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2" presetClass="entr" presetSubtype="8" fill="hold" nodeType="afterEffect">
                                  <p:stCondLst>
                                    <p:cond delay="100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fill="hold"/>
                                        <p:tgtEl>
                                          <p:spTgt spid="18"/>
                                        </p:tgtEl>
                                        <p:attrNameLst>
                                          <p:attrName>ppt_x</p:attrName>
                                        </p:attrNameLst>
                                      </p:cBhvr>
                                      <p:tavLst>
                                        <p:tav tm="0">
                                          <p:val>
                                            <p:strVal val="0-#ppt_w/2"/>
                                          </p:val>
                                        </p:tav>
                                        <p:tav tm="100000">
                                          <p:val>
                                            <p:strVal val="#ppt_x"/>
                                          </p:val>
                                        </p:tav>
                                      </p:tavLst>
                                    </p:anim>
                                    <p:anim calcmode="lin" valueType="num">
                                      <p:cBhvr additive="base">
                                        <p:cTn id="11"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erson smiling for the camera&#10;&#10;Description automatically generated">
            <a:extLst>
              <a:ext uri="{FF2B5EF4-FFF2-40B4-BE49-F238E27FC236}">
                <a16:creationId xmlns:a16="http://schemas.microsoft.com/office/drawing/2014/main" id="{F95DAA33-3577-2846-8B50-76FF44413AAA}"/>
              </a:ext>
            </a:extLst>
          </p:cNvPr>
          <p:cNvPicPr>
            <a:picLocks noChangeAspect="1"/>
          </p:cNvPicPr>
          <p:nvPr/>
        </p:nvPicPr>
        <p:blipFill>
          <a:blip r:embed="rId5"/>
          <a:stretch>
            <a:fillRect/>
          </a:stretch>
        </p:blipFill>
        <p:spPr>
          <a:xfrm>
            <a:off x="1007168" y="394793"/>
            <a:ext cx="1371600" cy="1371600"/>
          </a:xfrm>
          <a:prstGeom prst="rect">
            <a:avLst/>
          </a:prstGeom>
        </p:spPr>
      </p:pic>
      <p:pic>
        <p:nvPicPr>
          <p:cNvPr id="10" name="Picture 9" descr="A person smiling for the camera&#10;&#10;Description automatically generated">
            <a:extLst>
              <a:ext uri="{FF2B5EF4-FFF2-40B4-BE49-F238E27FC236}">
                <a16:creationId xmlns:a16="http://schemas.microsoft.com/office/drawing/2014/main" id="{A334BA03-1DAF-4D41-9D57-84D19459B903}"/>
              </a:ext>
            </a:extLst>
          </p:cNvPr>
          <p:cNvPicPr>
            <a:picLocks noChangeAspect="1"/>
          </p:cNvPicPr>
          <p:nvPr/>
        </p:nvPicPr>
        <p:blipFill>
          <a:blip r:embed="rId6"/>
          <a:stretch>
            <a:fillRect/>
          </a:stretch>
        </p:blipFill>
        <p:spPr>
          <a:xfrm>
            <a:off x="3917859" y="394793"/>
            <a:ext cx="1371600" cy="1371600"/>
          </a:xfrm>
          <a:prstGeom prst="rect">
            <a:avLst/>
          </a:prstGeom>
        </p:spPr>
      </p:pic>
      <p:pic>
        <p:nvPicPr>
          <p:cNvPr id="14" name="Picture 13" descr="A person smiling for the camera&#10;&#10;Description automatically generated">
            <a:extLst>
              <a:ext uri="{FF2B5EF4-FFF2-40B4-BE49-F238E27FC236}">
                <a16:creationId xmlns:a16="http://schemas.microsoft.com/office/drawing/2014/main" id="{7BA56C6E-AD88-6041-952E-C4F309ACEE49}"/>
              </a:ext>
            </a:extLst>
          </p:cNvPr>
          <p:cNvPicPr>
            <a:picLocks noChangeAspect="1"/>
          </p:cNvPicPr>
          <p:nvPr/>
        </p:nvPicPr>
        <p:blipFill>
          <a:blip r:embed="rId7"/>
          <a:stretch>
            <a:fillRect/>
          </a:stretch>
        </p:blipFill>
        <p:spPr>
          <a:xfrm>
            <a:off x="9728595" y="394793"/>
            <a:ext cx="1371600" cy="1371600"/>
          </a:xfrm>
          <a:prstGeom prst="rect">
            <a:avLst/>
          </a:prstGeom>
        </p:spPr>
      </p:pic>
      <p:pic>
        <p:nvPicPr>
          <p:cNvPr id="18" name="Picture 17" descr="A person smiling for the camera&#10;&#10;Description automatically generated">
            <a:extLst>
              <a:ext uri="{FF2B5EF4-FFF2-40B4-BE49-F238E27FC236}">
                <a16:creationId xmlns:a16="http://schemas.microsoft.com/office/drawing/2014/main" id="{45332701-BFB3-2B40-95F1-6A8151B03923}"/>
              </a:ext>
            </a:extLst>
          </p:cNvPr>
          <p:cNvPicPr>
            <a:picLocks noChangeAspect="1"/>
          </p:cNvPicPr>
          <p:nvPr/>
        </p:nvPicPr>
        <p:blipFill>
          <a:blip r:embed="rId8"/>
          <a:stretch>
            <a:fillRect/>
          </a:stretch>
        </p:blipFill>
        <p:spPr>
          <a:xfrm>
            <a:off x="6823230" y="394793"/>
            <a:ext cx="1371600" cy="1371600"/>
          </a:xfrm>
          <a:prstGeom prst="rect">
            <a:avLst/>
          </a:prstGeom>
        </p:spPr>
      </p:pic>
      <p:sp>
        <p:nvSpPr>
          <p:cNvPr id="20" name="TextBox 19">
            <a:extLst>
              <a:ext uri="{FF2B5EF4-FFF2-40B4-BE49-F238E27FC236}">
                <a16:creationId xmlns:a16="http://schemas.microsoft.com/office/drawing/2014/main" id="{D3631ED2-4BBF-0A41-BE2C-17BF307FEA65}"/>
              </a:ext>
            </a:extLst>
          </p:cNvPr>
          <p:cNvSpPr txBox="1"/>
          <p:nvPr/>
        </p:nvSpPr>
        <p:spPr>
          <a:xfrm>
            <a:off x="556279" y="1870202"/>
            <a:ext cx="2273379" cy="523220"/>
          </a:xfrm>
          <a:prstGeom prst="rect">
            <a:avLst/>
          </a:prstGeom>
          <a:noFill/>
        </p:spPr>
        <p:txBody>
          <a:bodyPr wrap="none" rtlCol="0">
            <a:spAutoFit/>
          </a:bodyPr>
          <a:lstStyle/>
          <a:p>
            <a:pPr algn="ctr"/>
            <a:r>
              <a:rPr lang="en-US" sz="1400" b="1">
                <a:solidFill>
                  <a:schemeClr val="bg1"/>
                </a:solidFill>
              </a:rPr>
              <a:t>Ashley Chapman</a:t>
            </a:r>
          </a:p>
          <a:p>
            <a:pPr algn="ctr"/>
            <a:r>
              <a:rPr lang="en-US" sz="1400">
                <a:solidFill>
                  <a:schemeClr val="bg1"/>
                </a:solidFill>
              </a:rPr>
              <a:t>Career Studio Coordinator</a:t>
            </a:r>
          </a:p>
        </p:txBody>
      </p:sp>
      <p:sp>
        <p:nvSpPr>
          <p:cNvPr id="21" name="TextBox 20">
            <a:extLst>
              <a:ext uri="{FF2B5EF4-FFF2-40B4-BE49-F238E27FC236}">
                <a16:creationId xmlns:a16="http://schemas.microsoft.com/office/drawing/2014/main" id="{E23D6E0E-3596-8940-A120-7BCEF57334E3}"/>
              </a:ext>
            </a:extLst>
          </p:cNvPr>
          <p:cNvSpPr txBox="1"/>
          <p:nvPr/>
        </p:nvSpPr>
        <p:spPr>
          <a:xfrm>
            <a:off x="3361172" y="1870202"/>
            <a:ext cx="2484975" cy="738664"/>
          </a:xfrm>
          <a:prstGeom prst="rect">
            <a:avLst/>
          </a:prstGeom>
          <a:noFill/>
        </p:spPr>
        <p:txBody>
          <a:bodyPr wrap="none" rtlCol="0">
            <a:spAutoFit/>
          </a:bodyPr>
          <a:lstStyle/>
          <a:p>
            <a:pPr algn="ctr"/>
            <a:r>
              <a:rPr lang="en-US" sz="1400" b="1">
                <a:solidFill>
                  <a:schemeClr val="bg1"/>
                </a:solidFill>
              </a:rPr>
              <a:t>Jessica Gibson</a:t>
            </a:r>
          </a:p>
          <a:p>
            <a:pPr algn="ctr"/>
            <a:r>
              <a:rPr lang="en-US" sz="1400">
                <a:solidFill>
                  <a:schemeClr val="bg1"/>
                </a:solidFill>
              </a:rPr>
              <a:t>Career Coach – CIC, HRSM,</a:t>
            </a:r>
          </a:p>
          <a:p>
            <a:pPr algn="ctr"/>
            <a:r>
              <a:rPr lang="en-US" sz="1400">
                <a:solidFill>
                  <a:schemeClr val="bg1"/>
                </a:solidFill>
              </a:rPr>
              <a:t>1</a:t>
            </a:r>
            <a:r>
              <a:rPr lang="en-US" sz="1400" baseline="30000">
                <a:solidFill>
                  <a:schemeClr val="bg1"/>
                </a:solidFill>
              </a:rPr>
              <a:t>st</a:t>
            </a:r>
            <a:r>
              <a:rPr lang="en-US" sz="1400">
                <a:solidFill>
                  <a:schemeClr val="bg1"/>
                </a:solidFill>
              </a:rPr>
              <a:t> Year Business</a:t>
            </a:r>
          </a:p>
        </p:txBody>
      </p:sp>
      <p:sp>
        <p:nvSpPr>
          <p:cNvPr id="22" name="TextBox 21">
            <a:extLst>
              <a:ext uri="{FF2B5EF4-FFF2-40B4-BE49-F238E27FC236}">
                <a16:creationId xmlns:a16="http://schemas.microsoft.com/office/drawing/2014/main" id="{F758EB85-DEB6-D740-B2FD-03D29360A912}"/>
              </a:ext>
            </a:extLst>
          </p:cNvPr>
          <p:cNvSpPr txBox="1"/>
          <p:nvPr/>
        </p:nvSpPr>
        <p:spPr>
          <a:xfrm>
            <a:off x="6640042" y="1870202"/>
            <a:ext cx="1737976" cy="738664"/>
          </a:xfrm>
          <a:prstGeom prst="rect">
            <a:avLst/>
          </a:prstGeom>
          <a:noFill/>
        </p:spPr>
        <p:txBody>
          <a:bodyPr wrap="none" rtlCol="0">
            <a:spAutoFit/>
          </a:bodyPr>
          <a:lstStyle/>
          <a:p>
            <a:pPr algn="ctr"/>
            <a:r>
              <a:rPr lang="en-US" sz="1400" b="1">
                <a:solidFill>
                  <a:schemeClr val="bg1"/>
                </a:solidFill>
              </a:rPr>
              <a:t>Rachael </a:t>
            </a:r>
            <a:r>
              <a:rPr lang="en-US" sz="1400" b="1" err="1">
                <a:solidFill>
                  <a:schemeClr val="bg1"/>
                </a:solidFill>
              </a:rPr>
              <a:t>Silvey</a:t>
            </a:r>
            <a:endParaRPr lang="en-US" sz="1400" b="1">
              <a:solidFill>
                <a:schemeClr val="bg1"/>
              </a:solidFill>
            </a:endParaRPr>
          </a:p>
          <a:p>
            <a:pPr algn="ctr"/>
            <a:r>
              <a:rPr lang="en-US" sz="1400">
                <a:solidFill>
                  <a:schemeClr val="bg1"/>
                </a:solidFill>
              </a:rPr>
              <a:t>Career Coach –</a:t>
            </a:r>
          </a:p>
          <a:p>
            <a:pPr algn="ctr"/>
            <a:r>
              <a:rPr lang="en-US" sz="1400">
                <a:solidFill>
                  <a:schemeClr val="bg1"/>
                </a:solidFill>
              </a:rPr>
              <a:t> Health Professions</a:t>
            </a:r>
          </a:p>
        </p:txBody>
      </p:sp>
      <p:sp>
        <p:nvSpPr>
          <p:cNvPr id="23" name="TextBox 22">
            <a:extLst>
              <a:ext uri="{FF2B5EF4-FFF2-40B4-BE49-F238E27FC236}">
                <a16:creationId xmlns:a16="http://schemas.microsoft.com/office/drawing/2014/main" id="{71E04EF8-25EE-004E-A68A-8253D263F76E}"/>
              </a:ext>
            </a:extLst>
          </p:cNvPr>
          <p:cNvSpPr txBox="1"/>
          <p:nvPr/>
        </p:nvSpPr>
        <p:spPr>
          <a:xfrm>
            <a:off x="9668967" y="1870202"/>
            <a:ext cx="1490857" cy="738664"/>
          </a:xfrm>
          <a:prstGeom prst="rect">
            <a:avLst/>
          </a:prstGeom>
          <a:noFill/>
        </p:spPr>
        <p:txBody>
          <a:bodyPr wrap="none" rtlCol="0">
            <a:spAutoFit/>
          </a:bodyPr>
          <a:lstStyle/>
          <a:p>
            <a:pPr algn="ctr"/>
            <a:r>
              <a:rPr lang="en-US" sz="1400" b="1">
                <a:solidFill>
                  <a:schemeClr val="bg1"/>
                </a:solidFill>
              </a:rPr>
              <a:t>Holly Johnson</a:t>
            </a:r>
          </a:p>
          <a:p>
            <a:pPr algn="ctr"/>
            <a:r>
              <a:rPr lang="en-US" sz="1400">
                <a:solidFill>
                  <a:schemeClr val="bg1"/>
                </a:solidFill>
              </a:rPr>
              <a:t>Career Coach –</a:t>
            </a:r>
          </a:p>
          <a:p>
            <a:pPr algn="ctr"/>
            <a:r>
              <a:rPr lang="en-US" sz="1400">
                <a:solidFill>
                  <a:schemeClr val="bg1"/>
                </a:solidFill>
              </a:rPr>
              <a:t>Math, Sciences</a:t>
            </a:r>
          </a:p>
        </p:txBody>
      </p:sp>
      <p:grpSp>
        <p:nvGrpSpPr>
          <p:cNvPr id="2" name="Group 1">
            <a:extLst>
              <a:ext uri="{FF2B5EF4-FFF2-40B4-BE49-F238E27FC236}">
                <a16:creationId xmlns:a16="http://schemas.microsoft.com/office/drawing/2014/main" id="{C81A50D1-6421-0E49-9A28-226AC22E8CD4}"/>
              </a:ext>
            </a:extLst>
          </p:cNvPr>
          <p:cNvGrpSpPr/>
          <p:nvPr/>
        </p:nvGrpSpPr>
        <p:grpSpPr>
          <a:xfrm>
            <a:off x="1963362" y="3034347"/>
            <a:ext cx="2274983" cy="2110264"/>
            <a:chOff x="555477" y="3093022"/>
            <a:chExt cx="2274983" cy="2110264"/>
          </a:xfrm>
        </p:grpSpPr>
        <p:pic>
          <p:nvPicPr>
            <p:cNvPr id="4" name="Picture 3" descr="A person smiling for the camera&#10;&#10;Description automatically generated">
              <a:extLst>
                <a:ext uri="{FF2B5EF4-FFF2-40B4-BE49-F238E27FC236}">
                  <a16:creationId xmlns:a16="http://schemas.microsoft.com/office/drawing/2014/main" id="{BD691D01-984C-5A41-A35A-6C443EE0BC78}"/>
                </a:ext>
              </a:extLst>
            </p:cNvPr>
            <p:cNvPicPr>
              <a:picLocks noChangeAspect="1"/>
            </p:cNvPicPr>
            <p:nvPr/>
          </p:nvPicPr>
          <p:blipFill>
            <a:blip r:embed="rId9"/>
            <a:stretch>
              <a:fillRect/>
            </a:stretch>
          </p:blipFill>
          <p:spPr>
            <a:xfrm>
              <a:off x="997229" y="3093022"/>
              <a:ext cx="1391478" cy="1371600"/>
            </a:xfrm>
            <a:prstGeom prst="rect">
              <a:avLst/>
            </a:prstGeom>
          </p:spPr>
        </p:pic>
        <p:sp>
          <p:nvSpPr>
            <p:cNvPr id="24" name="TextBox 23">
              <a:extLst>
                <a:ext uri="{FF2B5EF4-FFF2-40B4-BE49-F238E27FC236}">
                  <a16:creationId xmlns:a16="http://schemas.microsoft.com/office/drawing/2014/main" id="{82953E64-ED5D-5F43-8C18-DDEE705ACC83}"/>
                </a:ext>
              </a:extLst>
            </p:cNvPr>
            <p:cNvSpPr txBox="1"/>
            <p:nvPr/>
          </p:nvSpPr>
          <p:spPr>
            <a:xfrm>
              <a:off x="555477" y="4464622"/>
              <a:ext cx="2274983" cy="738664"/>
            </a:xfrm>
            <a:prstGeom prst="rect">
              <a:avLst/>
            </a:prstGeom>
            <a:noFill/>
          </p:spPr>
          <p:txBody>
            <a:bodyPr wrap="none" rtlCol="0">
              <a:spAutoFit/>
            </a:bodyPr>
            <a:lstStyle/>
            <a:p>
              <a:pPr algn="ctr"/>
              <a:r>
                <a:rPr lang="en-US" sz="1400" b="1">
                  <a:solidFill>
                    <a:schemeClr val="bg1"/>
                  </a:solidFill>
                </a:rPr>
                <a:t>Taryn Asbury</a:t>
              </a:r>
            </a:p>
            <a:p>
              <a:pPr algn="ctr"/>
              <a:r>
                <a:rPr lang="en-US" sz="1400">
                  <a:solidFill>
                    <a:schemeClr val="bg1"/>
                  </a:solidFill>
                </a:rPr>
                <a:t>Career Coach –</a:t>
              </a:r>
            </a:p>
            <a:p>
              <a:pPr algn="ctr"/>
              <a:r>
                <a:rPr lang="en-US" sz="1400">
                  <a:solidFill>
                    <a:schemeClr val="bg1"/>
                  </a:solidFill>
                </a:rPr>
                <a:t> Engineering &amp; Computing</a:t>
              </a:r>
            </a:p>
          </p:txBody>
        </p:sp>
      </p:grpSp>
      <p:grpSp>
        <p:nvGrpSpPr>
          <p:cNvPr id="3" name="Group 2">
            <a:extLst>
              <a:ext uri="{FF2B5EF4-FFF2-40B4-BE49-F238E27FC236}">
                <a16:creationId xmlns:a16="http://schemas.microsoft.com/office/drawing/2014/main" id="{572FF55F-F4E1-9B43-85F9-51EDE149F93D}"/>
              </a:ext>
            </a:extLst>
          </p:cNvPr>
          <p:cNvGrpSpPr/>
          <p:nvPr/>
        </p:nvGrpSpPr>
        <p:grpSpPr>
          <a:xfrm>
            <a:off x="5062704" y="3034347"/>
            <a:ext cx="2066591" cy="2367960"/>
            <a:chOff x="6475735" y="3093022"/>
            <a:chExt cx="2066591" cy="2367960"/>
          </a:xfrm>
        </p:grpSpPr>
        <p:pic>
          <p:nvPicPr>
            <p:cNvPr id="12" name="Picture 11" descr="A person posing for the camera&#10;&#10;Description automatically generated">
              <a:extLst>
                <a:ext uri="{FF2B5EF4-FFF2-40B4-BE49-F238E27FC236}">
                  <a16:creationId xmlns:a16="http://schemas.microsoft.com/office/drawing/2014/main" id="{44BDACD1-8843-C147-9818-1302614698D6}"/>
                </a:ext>
              </a:extLst>
            </p:cNvPr>
            <p:cNvPicPr>
              <a:picLocks noChangeAspect="1"/>
            </p:cNvPicPr>
            <p:nvPr/>
          </p:nvPicPr>
          <p:blipFill>
            <a:blip r:embed="rId10"/>
            <a:stretch>
              <a:fillRect/>
            </a:stretch>
          </p:blipFill>
          <p:spPr>
            <a:xfrm>
              <a:off x="6823230" y="3093022"/>
              <a:ext cx="1371600" cy="1371600"/>
            </a:xfrm>
            <a:prstGeom prst="rect">
              <a:avLst/>
            </a:prstGeom>
          </p:spPr>
        </p:pic>
        <p:sp>
          <p:nvSpPr>
            <p:cNvPr id="26" name="TextBox 25">
              <a:extLst>
                <a:ext uri="{FF2B5EF4-FFF2-40B4-BE49-F238E27FC236}">
                  <a16:creationId xmlns:a16="http://schemas.microsoft.com/office/drawing/2014/main" id="{2CA145E1-7CE8-434D-9A33-B91F1FF79C8A}"/>
                </a:ext>
              </a:extLst>
            </p:cNvPr>
            <p:cNvSpPr txBox="1"/>
            <p:nvPr/>
          </p:nvSpPr>
          <p:spPr>
            <a:xfrm>
              <a:off x="6475735" y="4506875"/>
              <a:ext cx="2066591" cy="954107"/>
            </a:xfrm>
            <a:prstGeom prst="rect">
              <a:avLst/>
            </a:prstGeom>
            <a:noFill/>
          </p:spPr>
          <p:txBody>
            <a:bodyPr wrap="none" rtlCol="0">
              <a:spAutoFit/>
            </a:bodyPr>
            <a:lstStyle/>
            <a:p>
              <a:pPr algn="ctr"/>
              <a:r>
                <a:rPr lang="en-US" sz="1400" b="1">
                  <a:solidFill>
                    <a:schemeClr val="bg1"/>
                  </a:solidFill>
                </a:rPr>
                <a:t>Jeanne Fitzgerald</a:t>
              </a:r>
            </a:p>
            <a:p>
              <a:pPr algn="ctr"/>
              <a:r>
                <a:rPr lang="en-US" sz="1400">
                  <a:solidFill>
                    <a:schemeClr val="bg1"/>
                  </a:solidFill>
                </a:rPr>
                <a:t>Career Coach –</a:t>
              </a:r>
            </a:p>
            <a:p>
              <a:pPr algn="ctr"/>
              <a:r>
                <a:rPr lang="en-US" sz="1400">
                  <a:solidFill>
                    <a:schemeClr val="bg1"/>
                  </a:solidFill>
                </a:rPr>
                <a:t>Arts, Education, Music, </a:t>
              </a:r>
            </a:p>
            <a:p>
              <a:pPr algn="ctr"/>
              <a:r>
                <a:rPr lang="en-US" sz="1400">
                  <a:solidFill>
                    <a:schemeClr val="bg1"/>
                  </a:solidFill>
                </a:rPr>
                <a:t>Undeclared</a:t>
              </a:r>
            </a:p>
          </p:txBody>
        </p:sp>
      </p:grpSp>
      <p:grpSp>
        <p:nvGrpSpPr>
          <p:cNvPr id="5" name="Group 4">
            <a:extLst>
              <a:ext uri="{FF2B5EF4-FFF2-40B4-BE49-F238E27FC236}">
                <a16:creationId xmlns:a16="http://schemas.microsoft.com/office/drawing/2014/main" id="{607DEAEF-74A8-9642-8886-092FCECD54A8}"/>
              </a:ext>
            </a:extLst>
          </p:cNvPr>
          <p:cNvGrpSpPr/>
          <p:nvPr/>
        </p:nvGrpSpPr>
        <p:grpSpPr>
          <a:xfrm>
            <a:off x="7953653" y="3034348"/>
            <a:ext cx="2496196" cy="2367959"/>
            <a:chOff x="9166297" y="3093022"/>
            <a:chExt cx="2496196" cy="2367959"/>
          </a:xfrm>
        </p:grpSpPr>
        <p:pic>
          <p:nvPicPr>
            <p:cNvPr id="16" name="Picture 15" descr="A close up of a person who is smiling and looking at the camera&#10;&#10;Description automatically generated">
              <a:extLst>
                <a:ext uri="{FF2B5EF4-FFF2-40B4-BE49-F238E27FC236}">
                  <a16:creationId xmlns:a16="http://schemas.microsoft.com/office/drawing/2014/main" id="{09D52006-F0FE-5342-A9CC-B464A5C063AE}"/>
                </a:ext>
              </a:extLst>
            </p:cNvPr>
            <p:cNvPicPr>
              <a:picLocks noChangeAspect="1"/>
            </p:cNvPicPr>
            <p:nvPr/>
          </p:nvPicPr>
          <p:blipFill>
            <a:blip r:embed="rId11"/>
            <a:stretch>
              <a:fillRect/>
            </a:stretch>
          </p:blipFill>
          <p:spPr>
            <a:xfrm>
              <a:off x="9728595" y="3093022"/>
              <a:ext cx="1371600" cy="1371600"/>
            </a:xfrm>
            <a:prstGeom prst="rect">
              <a:avLst/>
            </a:prstGeom>
          </p:spPr>
        </p:pic>
        <p:sp>
          <p:nvSpPr>
            <p:cNvPr id="27" name="TextBox 26">
              <a:extLst>
                <a:ext uri="{FF2B5EF4-FFF2-40B4-BE49-F238E27FC236}">
                  <a16:creationId xmlns:a16="http://schemas.microsoft.com/office/drawing/2014/main" id="{98B73C58-BD6E-CD48-9A54-EC16122C23F0}"/>
                </a:ext>
              </a:extLst>
            </p:cNvPr>
            <p:cNvSpPr txBox="1"/>
            <p:nvPr/>
          </p:nvSpPr>
          <p:spPr>
            <a:xfrm>
              <a:off x="9166297" y="4506874"/>
              <a:ext cx="2496196" cy="954107"/>
            </a:xfrm>
            <a:prstGeom prst="rect">
              <a:avLst/>
            </a:prstGeom>
            <a:noFill/>
          </p:spPr>
          <p:txBody>
            <a:bodyPr wrap="none" rtlCol="0">
              <a:spAutoFit/>
            </a:bodyPr>
            <a:lstStyle/>
            <a:p>
              <a:pPr algn="ctr"/>
              <a:r>
                <a:rPr lang="en-US" sz="1400" b="1">
                  <a:solidFill>
                    <a:schemeClr val="bg1"/>
                  </a:solidFill>
                </a:rPr>
                <a:t>Morgan Beatty</a:t>
              </a:r>
            </a:p>
            <a:p>
              <a:pPr algn="ctr"/>
              <a:r>
                <a:rPr lang="en-US" sz="1400">
                  <a:solidFill>
                    <a:schemeClr val="bg1"/>
                  </a:solidFill>
                </a:rPr>
                <a:t>Career Coach –</a:t>
              </a:r>
            </a:p>
            <a:p>
              <a:pPr algn="ctr"/>
              <a:r>
                <a:rPr lang="en-US" sz="1400">
                  <a:solidFill>
                    <a:schemeClr val="bg1"/>
                  </a:solidFill>
                </a:rPr>
                <a:t>Humanities, Social Sciences,</a:t>
              </a:r>
            </a:p>
            <a:p>
              <a:pPr algn="ctr"/>
              <a:r>
                <a:rPr lang="en-US" sz="1400">
                  <a:solidFill>
                    <a:schemeClr val="bg1"/>
                  </a:solidFill>
                </a:rPr>
                <a:t>Psychology</a:t>
              </a:r>
            </a:p>
          </p:txBody>
        </p:sp>
      </p:grpSp>
      <p:sp>
        <p:nvSpPr>
          <p:cNvPr id="19" name="Rectangle 18">
            <a:extLst>
              <a:ext uri="{FF2B5EF4-FFF2-40B4-BE49-F238E27FC236}">
                <a16:creationId xmlns:a16="http://schemas.microsoft.com/office/drawing/2014/main" id="{D3C1EF27-5BA3-7849-AAA1-7E10D4550C15}"/>
              </a:ext>
            </a:extLst>
          </p:cNvPr>
          <p:cNvSpPr/>
          <p:nvPr/>
        </p:nvSpPr>
        <p:spPr>
          <a:xfrm>
            <a:off x="224366" y="5651323"/>
            <a:ext cx="4218845" cy="75734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Impact" panose="020B0806030902050204" pitchFamily="34" charset="0"/>
              </a:rPr>
              <a:t>CAREER COACHES</a:t>
            </a:r>
          </a:p>
        </p:txBody>
      </p:sp>
      <p:pic>
        <p:nvPicPr>
          <p:cNvPr id="9" name="Audio 8">
            <a:hlinkClick r:id="" action="ppaction://media"/>
            <a:extLst>
              <a:ext uri="{FF2B5EF4-FFF2-40B4-BE49-F238E27FC236}">
                <a16:creationId xmlns:a16="http://schemas.microsoft.com/office/drawing/2014/main" id="{04D983EF-6C51-4051-98FE-D256BC805F03}"/>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5309727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9603">
        <p15:prstTrans prst="peelOff"/>
      </p:transition>
    </mc:Choice>
    <mc:Fallback xmlns="">
      <p:transition spd="slow" advTm="396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par>
                          <p:cTn id="7" fill="hold">
                            <p:stCondLst>
                              <p:cond delay="0"/>
                            </p:stCondLst>
                            <p:childTnLst>
                              <p:par>
                                <p:cTn id="8" presetID="2" presetClass="entr" presetSubtype="8" fill="hold" grpId="0" nodeType="afterEffect">
                                  <p:stCondLst>
                                    <p:cond delay="0"/>
                                  </p:stCondLst>
                                  <p:childTnLst>
                                    <p:set>
                                      <p:cBhvr>
                                        <p:cTn id="9" dur="1" fill="hold">
                                          <p:stCondLst>
                                            <p:cond delay="0"/>
                                          </p:stCondLst>
                                        </p:cTn>
                                        <p:tgtEl>
                                          <p:spTgt spid="19"/>
                                        </p:tgtEl>
                                        <p:attrNameLst>
                                          <p:attrName>style.visibility</p:attrName>
                                        </p:attrNameLst>
                                      </p:cBhvr>
                                      <p:to>
                                        <p:strVal val="visible"/>
                                      </p:to>
                                    </p:set>
                                    <p:anim calcmode="lin" valueType="num">
                                      <p:cBhvr additive="base">
                                        <p:cTn id="10" dur="500" fill="hold"/>
                                        <p:tgtEl>
                                          <p:spTgt spid="19"/>
                                        </p:tgtEl>
                                        <p:attrNameLst>
                                          <p:attrName>ppt_x</p:attrName>
                                        </p:attrNameLst>
                                      </p:cBhvr>
                                      <p:tavLst>
                                        <p:tav tm="0">
                                          <p:val>
                                            <p:strVal val="0-#ppt_w/2"/>
                                          </p:val>
                                        </p:tav>
                                        <p:tav tm="100000">
                                          <p:val>
                                            <p:strVal val="#ppt_x"/>
                                          </p:val>
                                        </p:tav>
                                      </p:tavLst>
                                    </p:anim>
                                    <p:anim calcmode="lin" valueType="num">
                                      <p:cBhvr additive="base">
                                        <p:cTn id="11"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9"/>
                </p:tgtEl>
              </p:cMediaNode>
            </p:audio>
          </p:childTnLst>
        </p:cTn>
      </p:par>
    </p:tnLst>
    <p:bldLst>
      <p:bldP spid="1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1A091-F69E-444B-8733-A476A08AF451}"/>
              </a:ext>
            </a:extLst>
          </p:cNvPr>
          <p:cNvSpPr>
            <a:spLocks noGrp="1"/>
          </p:cNvSpPr>
          <p:nvPr>
            <p:ph type="title"/>
          </p:nvPr>
        </p:nvSpPr>
        <p:spPr>
          <a:xfrm>
            <a:off x="838200" y="701210"/>
            <a:ext cx="10515600" cy="980624"/>
          </a:xfrm>
        </p:spPr>
        <p:txBody>
          <a:bodyPr>
            <a:normAutofit/>
          </a:bodyPr>
          <a:lstStyle/>
          <a:p>
            <a:pPr algn="ctr"/>
            <a:r>
              <a:rPr lang="en-US" sz="5400" dirty="0"/>
              <a:t>Connect with us!</a:t>
            </a:r>
          </a:p>
        </p:txBody>
      </p:sp>
      <p:grpSp>
        <p:nvGrpSpPr>
          <p:cNvPr id="17" name="Group 16">
            <a:extLst>
              <a:ext uri="{FF2B5EF4-FFF2-40B4-BE49-F238E27FC236}">
                <a16:creationId xmlns:a16="http://schemas.microsoft.com/office/drawing/2014/main" id="{F60F8882-F13B-2A44-A18B-FEC7AC5AAC82}"/>
              </a:ext>
            </a:extLst>
          </p:cNvPr>
          <p:cNvGrpSpPr/>
          <p:nvPr/>
        </p:nvGrpSpPr>
        <p:grpSpPr>
          <a:xfrm>
            <a:off x="1256985" y="2328684"/>
            <a:ext cx="3708764" cy="3265032"/>
            <a:chOff x="688919" y="2200119"/>
            <a:chExt cx="3708764" cy="3265032"/>
          </a:xfrm>
        </p:grpSpPr>
        <p:pic>
          <p:nvPicPr>
            <p:cNvPr id="7" name="Graphic 6" descr="Receiver">
              <a:extLst>
                <a:ext uri="{FF2B5EF4-FFF2-40B4-BE49-F238E27FC236}">
                  <a16:creationId xmlns:a16="http://schemas.microsoft.com/office/drawing/2014/main" id="{23E16386-ACE1-1D4E-9313-40F67F73CD3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1478" y="3397124"/>
              <a:ext cx="914400" cy="914400"/>
            </a:xfrm>
            <a:prstGeom prst="rect">
              <a:avLst/>
            </a:prstGeom>
          </p:spPr>
        </p:pic>
        <p:pic>
          <p:nvPicPr>
            <p:cNvPr id="9" name="Graphic 8" descr="Email">
              <a:extLst>
                <a:ext uri="{FF2B5EF4-FFF2-40B4-BE49-F238E27FC236}">
                  <a16:creationId xmlns:a16="http://schemas.microsoft.com/office/drawing/2014/main" id="{9405496A-28F1-9849-8F5E-2754142E4DE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1478" y="4550751"/>
              <a:ext cx="914400" cy="914400"/>
            </a:xfrm>
            <a:prstGeom prst="rect">
              <a:avLst/>
            </a:prstGeom>
          </p:spPr>
        </p:pic>
        <p:pic>
          <p:nvPicPr>
            <p:cNvPr id="11" name="Graphic 10" descr="Internet">
              <a:extLst>
                <a:ext uri="{FF2B5EF4-FFF2-40B4-BE49-F238E27FC236}">
                  <a16:creationId xmlns:a16="http://schemas.microsoft.com/office/drawing/2014/main" id="{39E89CB7-DC43-F24B-84F6-E74CB541A18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88919" y="2200119"/>
              <a:ext cx="1079518" cy="1079518"/>
            </a:xfrm>
            <a:prstGeom prst="rect">
              <a:avLst/>
            </a:prstGeom>
          </p:spPr>
        </p:pic>
        <p:sp>
          <p:nvSpPr>
            <p:cNvPr id="12" name="Rectangle 11">
              <a:extLst>
                <a:ext uri="{FF2B5EF4-FFF2-40B4-BE49-F238E27FC236}">
                  <a16:creationId xmlns:a16="http://schemas.microsoft.com/office/drawing/2014/main" id="{BC81AED0-69F2-D044-B009-61717074D69F}"/>
                </a:ext>
              </a:extLst>
            </p:cNvPr>
            <p:cNvSpPr/>
            <p:nvPr/>
          </p:nvSpPr>
          <p:spPr>
            <a:xfrm>
              <a:off x="1768437" y="2478268"/>
              <a:ext cx="2364750" cy="523220"/>
            </a:xfrm>
            <a:prstGeom prst="rect">
              <a:avLst/>
            </a:prstGeom>
          </p:spPr>
          <p:txBody>
            <a:bodyPr wrap="none">
              <a:spAutoFit/>
            </a:bodyPr>
            <a:lstStyle/>
            <a:p>
              <a:r>
                <a:rPr lang="en-US" sz="2800" dirty="0" err="1">
                  <a:solidFill>
                    <a:schemeClr val="bg1"/>
                  </a:solidFill>
                  <a:latin typeface="Arial" panose="020B0604020202020204" pitchFamily="34" charset="0"/>
                  <a:cs typeface="Arial" panose="020B0604020202020204" pitchFamily="34" charset="0"/>
                </a:rPr>
                <a:t>sc.edu</a:t>
              </a:r>
              <a:r>
                <a:rPr lang="en-US" sz="2800" dirty="0">
                  <a:solidFill>
                    <a:schemeClr val="bg1"/>
                  </a:solidFill>
                  <a:latin typeface="Arial" panose="020B0604020202020204" pitchFamily="34" charset="0"/>
                  <a:cs typeface="Arial" panose="020B0604020202020204" pitchFamily="34" charset="0"/>
                </a:rPr>
                <a:t>/career</a:t>
              </a:r>
            </a:p>
          </p:txBody>
        </p:sp>
        <p:sp>
          <p:nvSpPr>
            <p:cNvPr id="13" name="Rectangle 12">
              <a:extLst>
                <a:ext uri="{FF2B5EF4-FFF2-40B4-BE49-F238E27FC236}">
                  <a16:creationId xmlns:a16="http://schemas.microsoft.com/office/drawing/2014/main" id="{7BB53A51-EE94-7542-9A2F-1FB359837E4B}"/>
                </a:ext>
              </a:extLst>
            </p:cNvPr>
            <p:cNvSpPr/>
            <p:nvPr/>
          </p:nvSpPr>
          <p:spPr>
            <a:xfrm>
              <a:off x="1768437" y="3592714"/>
              <a:ext cx="2428870" cy="523220"/>
            </a:xfrm>
            <a:prstGeom prst="rect">
              <a:avLst/>
            </a:prstGeom>
          </p:spPr>
          <p:txBody>
            <a:bodyPr wrap="none">
              <a:spAutoFit/>
            </a:bodyPr>
            <a:lstStyle/>
            <a:p>
              <a:r>
                <a:rPr lang="en-US" sz="2800">
                  <a:solidFill>
                    <a:schemeClr val="bg1"/>
                  </a:solidFill>
                  <a:latin typeface="Arial" panose="020B0604020202020204" pitchFamily="34" charset="0"/>
                  <a:cs typeface="Arial" panose="020B0604020202020204" pitchFamily="34" charset="0"/>
                </a:rPr>
                <a:t>803-777-7280</a:t>
              </a:r>
            </a:p>
          </p:txBody>
        </p:sp>
        <p:sp>
          <p:nvSpPr>
            <p:cNvPr id="14" name="Rectangle 13">
              <a:extLst>
                <a:ext uri="{FF2B5EF4-FFF2-40B4-BE49-F238E27FC236}">
                  <a16:creationId xmlns:a16="http://schemas.microsoft.com/office/drawing/2014/main" id="{6B264735-4705-CC4A-B2F9-63F0454357C3}"/>
                </a:ext>
              </a:extLst>
            </p:cNvPr>
            <p:cNvSpPr/>
            <p:nvPr/>
          </p:nvSpPr>
          <p:spPr>
            <a:xfrm>
              <a:off x="1768437" y="4746341"/>
              <a:ext cx="2629246" cy="523220"/>
            </a:xfrm>
            <a:prstGeom prst="rect">
              <a:avLst/>
            </a:prstGeom>
          </p:spPr>
          <p:txBody>
            <a:bodyPr wrap="none">
              <a:spAutoFit/>
            </a:bodyPr>
            <a:lstStyle/>
            <a:p>
              <a:r>
                <a:rPr lang="en-US" sz="2800" err="1">
                  <a:solidFill>
                    <a:schemeClr val="bg1"/>
                  </a:solidFill>
                  <a:latin typeface="Arial" panose="020B0604020202020204" pitchFamily="34" charset="0"/>
                  <a:cs typeface="Arial" panose="020B0604020202020204" pitchFamily="34" charset="0"/>
                </a:rPr>
                <a:t>career@sc.edu</a:t>
              </a:r>
              <a:endParaRPr lang="en-US" sz="2800">
                <a:solidFill>
                  <a:schemeClr val="bg1"/>
                </a:solidFill>
                <a:latin typeface="Arial" panose="020B0604020202020204" pitchFamily="34" charset="0"/>
                <a:cs typeface="Arial" panose="020B0604020202020204" pitchFamily="34" charset="0"/>
              </a:endParaRPr>
            </a:p>
          </p:txBody>
        </p:sp>
      </p:grpSp>
      <p:grpSp>
        <p:nvGrpSpPr>
          <p:cNvPr id="4" name="Group 3">
            <a:extLst>
              <a:ext uri="{FF2B5EF4-FFF2-40B4-BE49-F238E27FC236}">
                <a16:creationId xmlns:a16="http://schemas.microsoft.com/office/drawing/2014/main" id="{FD8E2279-502B-994F-809B-0EEE16D4E261}"/>
              </a:ext>
            </a:extLst>
          </p:cNvPr>
          <p:cNvGrpSpPr/>
          <p:nvPr/>
        </p:nvGrpSpPr>
        <p:grpSpPr>
          <a:xfrm>
            <a:off x="6525358" y="2328684"/>
            <a:ext cx="4409657" cy="2558751"/>
            <a:chOff x="6525358" y="2328684"/>
            <a:chExt cx="4409657" cy="2558751"/>
          </a:xfrm>
        </p:grpSpPr>
        <p:sp>
          <p:nvSpPr>
            <p:cNvPr id="5" name="Rectangle 4">
              <a:extLst>
                <a:ext uri="{FF2B5EF4-FFF2-40B4-BE49-F238E27FC236}">
                  <a16:creationId xmlns:a16="http://schemas.microsoft.com/office/drawing/2014/main" id="{1ED2219B-7A51-2444-96F4-76D308EDFB96}"/>
                </a:ext>
              </a:extLst>
            </p:cNvPr>
            <p:cNvSpPr/>
            <p:nvPr/>
          </p:nvSpPr>
          <p:spPr>
            <a:xfrm>
              <a:off x="7183268" y="4423205"/>
              <a:ext cx="3093838" cy="464230"/>
            </a:xfrm>
            <a:prstGeom prst="rect">
              <a:avLst/>
            </a:prstGeom>
          </p:spPr>
          <p:txBody>
            <a:bodyPr wrap="square">
              <a:spAutoFit/>
            </a:bodyPr>
            <a:lstStyle/>
            <a:p>
              <a:pPr algn="ctr">
                <a:lnSpc>
                  <a:spcPts val="2880"/>
                </a:lnSpc>
              </a:pPr>
              <a:r>
                <a:rPr lang="en-US" sz="2800" dirty="0">
                  <a:solidFill>
                    <a:schemeClr val="bg1"/>
                  </a:solidFill>
                  <a:latin typeface="Arial" panose="020B0604020202020204" pitchFamily="34" charset="0"/>
                  <a:cs typeface="Arial" panose="020B0604020202020204" pitchFamily="34" charset="0"/>
                </a:rPr>
                <a:t>@</a:t>
              </a:r>
              <a:r>
                <a:rPr lang="en-US" sz="2800" dirty="0" err="1">
                  <a:solidFill>
                    <a:schemeClr val="bg1"/>
                  </a:solidFill>
                  <a:latin typeface="Arial" panose="020B0604020202020204" pitchFamily="34" charset="0"/>
                  <a:cs typeface="Arial" panose="020B0604020202020204" pitchFamily="34" charset="0"/>
                </a:rPr>
                <a:t>UofSCcareers</a:t>
              </a:r>
              <a:endParaRPr lang="en-US" sz="2800" dirty="0">
                <a:solidFill>
                  <a:schemeClr val="bg1"/>
                </a:solidFill>
                <a:latin typeface="Arial" panose="020B0604020202020204" pitchFamily="34" charset="0"/>
                <a:cs typeface="Arial" panose="020B0604020202020204" pitchFamily="34" charset="0"/>
              </a:endParaRPr>
            </a:p>
          </p:txBody>
        </p:sp>
        <p:pic>
          <p:nvPicPr>
            <p:cNvPr id="1028" name="Picture 4" descr="Social Media for Cam Models: How to grow &amp; monetize your online community •  SkyPrivate Blog Skype Cams Models - Pay Per Minute">
              <a:extLst>
                <a:ext uri="{FF2B5EF4-FFF2-40B4-BE49-F238E27FC236}">
                  <a16:creationId xmlns:a16="http://schemas.microsoft.com/office/drawing/2014/main" id="{25B7E0AE-AEC4-2F47-966A-CAC87A95B0E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525358" y="2328684"/>
              <a:ext cx="4409657" cy="2351817"/>
            </a:xfrm>
            <a:prstGeom prst="rect">
              <a:avLst/>
            </a:prstGeom>
            <a:noFill/>
            <a:extLst>
              <a:ext uri="{909E8E84-426E-40DD-AFC4-6F175D3DCCD1}">
                <a14:hiddenFill xmlns:a14="http://schemas.microsoft.com/office/drawing/2010/main">
                  <a:solidFill>
                    <a:srgbClr val="FFFFFF"/>
                  </a:solidFill>
                </a14:hiddenFill>
              </a:ext>
            </a:extLst>
          </p:spPr>
        </p:pic>
      </p:grpSp>
      <p:pic>
        <p:nvPicPr>
          <p:cNvPr id="3" name="Audio 2">
            <a:hlinkClick r:id="" action="ppaction://media"/>
            <a:extLst>
              <a:ext uri="{FF2B5EF4-FFF2-40B4-BE49-F238E27FC236}">
                <a16:creationId xmlns:a16="http://schemas.microsoft.com/office/drawing/2014/main" id="{F559C1A7-1A17-490F-B764-0CE571C964DA}"/>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046301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3747">
        <p15:prstTrans prst="peelOff"/>
      </p:transition>
    </mc:Choice>
    <mc:Fallback xmlns="">
      <p:transition spd="slow" advTm="137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034010-17E9-8F4E-AF68-4A577CCA8F44}"/>
              </a:ext>
            </a:extLst>
          </p:cNvPr>
          <p:cNvSpPr txBox="1">
            <a:spLocks/>
          </p:cNvSpPr>
          <p:nvPr/>
        </p:nvSpPr>
        <p:spPr bwMode="auto">
          <a:xfrm>
            <a:off x="2050939" y="3227161"/>
            <a:ext cx="8090109" cy="2517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ctr" rtl="0" eaLnBrk="0" fontAlgn="base" hangingPunct="0">
              <a:lnSpc>
                <a:spcPct val="90000"/>
              </a:lnSpc>
              <a:spcBef>
                <a:spcPct val="0"/>
              </a:spcBef>
              <a:spcAft>
                <a:spcPct val="0"/>
              </a:spcAft>
              <a:defRPr sz="4800" b="1" i="0" kern="1200">
                <a:solidFill>
                  <a:schemeClr val="bg1"/>
                </a:solidFill>
                <a:latin typeface="Gotham Bold" panose="02000504050000020004" pitchFamily="2" charset="0"/>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a:lstStyle>
          <a:p>
            <a:pPr>
              <a:lnSpc>
                <a:spcPct val="100000"/>
              </a:lnSpc>
            </a:pPr>
            <a:r>
              <a:rPr lang="en-US" sz="5200" b="0">
                <a:latin typeface="+mn-lt"/>
                <a:cs typeface="Gotham Light" pitchFamily="2" charset="0"/>
              </a:rPr>
              <a:t>and alumni in their development of lifelong </a:t>
            </a:r>
            <a:r>
              <a:rPr lang="en-US" sz="5200">
                <a:latin typeface="+mn-lt"/>
                <a:cs typeface="Gotham Medium" pitchFamily="2" charset="0"/>
              </a:rPr>
              <a:t>career management skills.</a:t>
            </a:r>
            <a:endParaRPr lang="en-US" sz="5200" b="0">
              <a:latin typeface="+mn-lt"/>
              <a:cs typeface="Gotham Light" pitchFamily="2" charset="0"/>
            </a:endParaRPr>
          </a:p>
        </p:txBody>
      </p:sp>
      <p:sp>
        <p:nvSpPr>
          <p:cNvPr id="5" name="Rectangle 4">
            <a:extLst>
              <a:ext uri="{FF2B5EF4-FFF2-40B4-BE49-F238E27FC236}">
                <a16:creationId xmlns:a16="http://schemas.microsoft.com/office/drawing/2014/main" id="{947AD1C0-CD5D-6248-AFC8-7ACE7FEDFC43}"/>
              </a:ext>
            </a:extLst>
          </p:cNvPr>
          <p:cNvSpPr/>
          <p:nvPr/>
        </p:nvSpPr>
        <p:spPr>
          <a:xfrm>
            <a:off x="2848950" y="827367"/>
            <a:ext cx="6494085" cy="1754326"/>
          </a:xfrm>
          <a:prstGeom prst="rect">
            <a:avLst/>
          </a:prstGeom>
        </p:spPr>
        <p:txBody>
          <a:bodyPr wrap="none">
            <a:spAutoFit/>
          </a:bodyPr>
          <a:lstStyle/>
          <a:p>
            <a:pPr algn="ctr"/>
            <a:r>
              <a:rPr lang="en-US" sz="5200" b="1">
                <a:solidFill>
                  <a:schemeClr val="bg1"/>
                </a:solidFill>
                <a:cs typeface="Gotham Medium" pitchFamily="2" charset="0"/>
              </a:rPr>
              <a:t>We educate and </a:t>
            </a:r>
          </a:p>
          <a:p>
            <a:pPr algn="ctr"/>
            <a:r>
              <a:rPr lang="en-US" sz="5200" b="1">
                <a:solidFill>
                  <a:schemeClr val="bg1"/>
                </a:solidFill>
                <a:cs typeface="Gotham Medium" pitchFamily="2" charset="0"/>
              </a:rPr>
              <a:t>empower students </a:t>
            </a:r>
          </a:p>
        </p:txBody>
      </p:sp>
      <p:pic>
        <p:nvPicPr>
          <p:cNvPr id="6" name="Audio 5">
            <a:hlinkClick r:id="" action="ppaction://media"/>
            <a:extLst>
              <a:ext uri="{FF2B5EF4-FFF2-40B4-BE49-F238E27FC236}">
                <a16:creationId xmlns:a16="http://schemas.microsoft.com/office/drawing/2014/main" id="{9AADE2B5-B3F6-314B-B9BD-ABEB817DAAA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1821399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par>
                          <p:cTn id="7" fill="hold">
                            <p:stCondLst>
                              <p:cond delay="1"/>
                            </p:stCondLst>
                            <p:childTnLst>
                              <p:par>
                                <p:cTn id="8" presetID="36" presetClass="emph" presetSubtype="0" fill="hold" grpId="0" nodeType="afterEffect">
                                  <p:stCondLst>
                                    <p:cond delay="1500"/>
                                  </p:stCondLst>
                                  <p:iterate type="lt">
                                    <p:tmPct val="10000"/>
                                  </p:iterate>
                                  <p:childTnLst>
                                    <p:animScale>
                                      <p:cBhvr>
                                        <p:cTn id="9" dur="500" autoRev="1" fill="hold">
                                          <p:stCondLst>
                                            <p:cond delay="0"/>
                                          </p:stCondLst>
                                        </p:cTn>
                                        <p:tgtEl>
                                          <p:spTgt spid="5"/>
                                        </p:tgtEl>
                                      </p:cBhvr>
                                      <p:to x="80000" y="100000"/>
                                    </p:animScale>
                                    <p:anim by="(#ppt_w*0.10)" calcmode="lin" valueType="num">
                                      <p:cBhvr>
                                        <p:cTn id="10" dur="500" autoRev="1" fill="hold">
                                          <p:stCondLst>
                                            <p:cond delay="0"/>
                                          </p:stCondLst>
                                        </p:cTn>
                                        <p:tgtEl>
                                          <p:spTgt spid="5"/>
                                        </p:tgtEl>
                                        <p:attrNameLst>
                                          <p:attrName>ppt_x</p:attrName>
                                        </p:attrNameLst>
                                      </p:cBhvr>
                                    </p:anim>
                                    <p:anim by="(-#ppt_w*0.10)" calcmode="lin" valueType="num">
                                      <p:cBhvr>
                                        <p:cTn id="11" dur="500" autoRev="1" fill="hold">
                                          <p:stCondLst>
                                            <p:cond delay="0"/>
                                          </p:stCondLst>
                                        </p:cTn>
                                        <p:tgtEl>
                                          <p:spTgt spid="5"/>
                                        </p:tgtEl>
                                        <p:attrNameLst>
                                          <p:attrName>ppt_y</p:attrName>
                                        </p:attrNameLst>
                                      </p:cBhvr>
                                    </p:anim>
                                    <p:animRot by="-480000">
                                      <p:cBhvr>
                                        <p:cTn id="12" dur="500" autoRev="1" fill="hold">
                                          <p:stCondLst>
                                            <p:cond delay="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F49C925-E83C-EB4A-B38B-50556B90A9E9}"/>
              </a:ext>
            </a:extLst>
          </p:cNvPr>
          <p:cNvPicPr>
            <a:picLocks noChangeAspect="1"/>
          </p:cNvPicPr>
          <p:nvPr/>
        </p:nvPicPr>
        <p:blipFill>
          <a:blip r:embed="rId5"/>
          <a:stretch>
            <a:fillRect/>
          </a:stretch>
        </p:blipFill>
        <p:spPr>
          <a:xfrm rot="5400000">
            <a:off x="-2004031" y="2683615"/>
            <a:ext cx="6178593" cy="1490765"/>
          </a:xfrm>
          <a:prstGeom prst="rect">
            <a:avLst/>
          </a:prstGeom>
        </p:spPr>
      </p:pic>
      <p:sp>
        <p:nvSpPr>
          <p:cNvPr id="5" name="Content Placeholder 4">
            <a:extLst>
              <a:ext uri="{FF2B5EF4-FFF2-40B4-BE49-F238E27FC236}">
                <a16:creationId xmlns:a16="http://schemas.microsoft.com/office/drawing/2014/main" id="{EEA9123C-BAE0-AB46-A390-D7D089C6921A}"/>
              </a:ext>
            </a:extLst>
          </p:cNvPr>
          <p:cNvSpPr>
            <a:spLocks noGrp="1"/>
          </p:cNvSpPr>
          <p:nvPr>
            <p:ph idx="1"/>
          </p:nvPr>
        </p:nvSpPr>
        <p:spPr>
          <a:xfrm>
            <a:off x="1828801" y="555934"/>
            <a:ext cx="9721515" cy="5216743"/>
          </a:xfrm>
        </p:spPr>
        <p:txBody>
          <a:bodyPr>
            <a:noAutofit/>
          </a:bodyPr>
          <a:lstStyle/>
          <a:p>
            <a:pPr marL="0" indent="0">
              <a:lnSpc>
                <a:spcPct val="150000"/>
              </a:lnSpc>
              <a:spcBef>
                <a:spcPts val="400"/>
              </a:spcBef>
              <a:buNone/>
            </a:pPr>
            <a:r>
              <a:rPr lang="en-US" sz="4000">
                <a:solidFill>
                  <a:schemeClr val="tx2"/>
                </a:solidFill>
                <a:latin typeface="Impact" panose="020B0806030902050204" pitchFamily="34" charset="0"/>
              </a:rPr>
              <a:t>C</a:t>
            </a:r>
            <a:r>
              <a:rPr lang="en-US" sz="3200"/>
              <a:t>areer Planning</a:t>
            </a:r>
          </a:p>
          <a:p>
            <a:pPr marL="0" indent="0">
              <a:lnSpc>
                <a:spcPct val="150000"/>
              </a:lnSpc>
              <a:spcBef>
                <a:spcPts val="400"/>
              </a:spcBef>
              <a:buNone/>
            </a:pPr>
            <a:r>
              <a:rPr lang="en-US" sz="4000">
                <a:solidFill>
                  <a:schemeClr val="tx2"/>
                </a:solidFill>
                <a:latin typeface="Impact" panose="020B0806030902050204" pitchFamily="34" charset="0"/>
              </a:rPr>
              <a:t>R</a:t>
            </a:r>
            <a:r>
              <a:rPr lang="en-US" sz="3200"/>
              <a:t>elationships</a:t>
            </a:r>
          </a:p>
          <a:p>
            <a:pPr marL="0" indent="0">
              <a:lnSpc>
                <a:spcPct val="150000"/>
              </a:lnSpc>
              <a:spcBef>
                <a:spcPts val="400"/>
              </a:spcBef>
              <a:buNone/>
            </a:pPr>
            <a:r>
              <a:rPr lang="en-US" sz="4000">
                <a:solidFill>
                  <a:schemeClr val="tx2"/>
                </a:solidFill>
                <a:latin typeface="Impact" panose="020B0806030902050204" pitchFamily="34" charset="0"/>
              </a:rPr>
              <a:t>E</a:t>
            </a:r>
            <a:r>
              <a:rPr lang="en-US" sz="3200"/>
              <a:t>xperiences</a:t>
            </a:r>
          </a:p>
          <a:p>
            <a:pPr marL="0" indent="0">
              <a:lnSpc>
                <a:spcPct val="150000"/>
              </a:lnSpc>
              <a:spcBef>
                <a:spcPts val="400"/>
              </a:spcBef>
              <a:buNone/>
            </a:pPr>
            <a:r>
              <a:rPr lang="en-US" sz="4000">
                <a:solidFill>
                  <a:schemeClr val="tx2"/>
                </a:solidFill>
                <a:latin typeface="Impact" panose="020B0806030902050204" pitchFamily="34" charset="0"/>
              </a:rPr>
              <a:t>A</a:t>
            </a:r>
            <a:r>
              <a:rPr lang="en-US" sz="3200"/>
              <a:t>cademic Subject Knowledge, Skill &amp; Understanding</a:t>
            </a:r>
          </a:p>
          <a:p>
            <a:pPr marL="0" indent="0">
              <a:lnSpc>
                <a:spcPct val="150000"/>
              </a:lnSpc>
              <a:spcBef>
                <a:spcPts val="400"/>
              </a:spcBef>
              <a:buNone/>
            </a:pPr>
            <a:r>
              <a:rPr lang="en-US" sz="4000">
                <a:solidFill>
                  <a:schemeClr val="tx2"/>
                </a:solidFill>
                <a:latin typeface="Impact" panose="020B0806030902050204" pitchFamily="34" charset="0"/>
              </a:rPr>
              <a:t>T</a:t>
            </a:r>
            <a:r>
              <a:rPr lang="en-US" sz="3200"/>
              <a:t>ransferable Skills</a:t>
            </a:r>
          </a:p>
          <a:p>
            <a:pPr marL="0" indent="0">
              <a:lnSpc>
                <a:spcPct val="150000"/>
              </a:lnSpc>
              <a:spcBef>
                <a:spcPts val="400"/>
              </a:spcBef>
              <a:buNone/>
            </a:pPr>
            <a:r>
              <a:rPr lang="en-US" sz="3600">
                <a:solidFill>
                  <a:schemeClr val="tx2"/>
                </a:solidFill>
                <a:latin typeface="Impact" panose="020B0806030902050204" pitchFamily="34" charset="0"/>
              </a:rPr>
              <a:t>E</a:t>
            </a:r>
            <a:r>
              <a:rPr lang="en-US" sz="3200"/>
              <a:t>motional Intelligence</a:t>
            </a:r>
          </a:p>
        </p:txBody>
      </p:sp>
      <p:pic>
        <p:nvPicPr>
          <p:cNvPr id="3" name="Audio 2">
            <a:hlinkClick r:id="" action="ppaction://media"/>
            <a:extLst>
              <a:ext uri="{FF2B5EF4-FFF2-40B4-BE49-F238E27FC236}">
                <a16:creationId xmlns:a16="http://schemas.microsoft.com/office/drawing/2014/main" id="{37032E5D-8C5D-4FCF-A2F4-57FD1781677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137902976"/>
      </p:ext>
    </p:extLst>
  </p:cSld>
  <p:clrMapOvr>
    <a:masterClrMapping/>
  </p:clrMapOvr>
  <mc:AlternateContent xmlns:mc="http://schemas.openxmlformats.org/markup-compatibility/2006" xmlns:p14="http://schemas.microsoft.com/office/powerpoint/2010/main">
    <mc:Choice Requires="p14">
      <p:transition spd="slow" p14:dur="2000" advTm="20163"/>
    </mc:Choice>
    <mc:Fallback xmlns="">
      <p:transition spd="slow" advTm="201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22" presetClass="entr" presetSubtype="1" fill="hold"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wipe(up)">
                                      <p:cBhvr>
                                        <p:cTn id="9" dur="2000"/>
                                        <p:tgtEl>
                                          <p:spTgt spid="2"/>
                                        </p:tgtEl>
                                      </p:cBhvr>
                                    </p:animEffect>
                                  </p:childTnLst>
                                </p:cTn>
                              </p:par>
                            </p:childTnLst>
                          </p:cTn>
                        </p:par>
                        <p:par>
                          <p:cTn id="10" fill="hold">
                            <p:stCondLst>
                              <p:cond delay="2000"/>
                            </p:stCondLst>
                            <p:childTnLst>
                              <p:par>
                                <p:cTn id="11" presetID="12" presetClass="entr" presetSubtype="8" fill="hold" nodeType="after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1000"/>
                                        <p:tgtEl>
                                          <p:spTgt spid="5">
                                            <p:txEl>
                                              <p:pRg st="0" end="0"/>
                                            </p:txEl>
                                          </p:spTgt>
                                        </p:tgtEl>
                                        <p:attrNameLst>
                                          <p:attrName>ppt_x</p:attrName>
                                        </p:attrNameLst>
                                      </p:cBhvr>
                                      <p:tavLst>
                                        <p:tav tm="0">
                                          <p:val>
                                            <p:strVal val="#ppt_x-#ppt_w*1.125000"/>
                                          </p:val>
                                        </p:tav>
                                        <p:tav tm="100000">
                                          <p:val>
                                            <p:strVal val="#ppt_x"/>
                                          </p:val>
                                        </p:tav>
                                      </p:tavLst>
                                    </p:anim>
                                    <p:animEffect transition="in" filter="wipe(right)">
                                      <p:cBhvr>
                                        <p:cTn id="14" dur="1000"/>
                                        <p:tgtEl>
                                          <p:spTgt spid="5">
                                            <p:txEl>
                                              <p:pRg st="0" end="0"/>
                                            </p:txEl>
                                          </p:spTgt>
                                        </p:tgtEl>
                                      </p:cBhvr>
                                    </p:animEffect>
                                  </p:childTnLst>
                                </p:cTn>
                              </p:par>
                            </p:childTnLst>
                          </p:cTn>
                        </p:par>
                        <p:par>
                          <p:cTn id="15" fill="hold">
                            <p:stCondLst>
                              <p:cond delay="3000"/>
                            </p:stCondLst>
                            <p:childTnLst>
                              <p:par>
                                <p:cTn id="16" presetID="12" presetClass="entr" presetSubtype="8" fill="hold" nodeType="after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 calcmode="lin" valueType="num">
                                      <p:cBhvr additive="base">
                                        <p:cTn id="18" dur="1000"/>
                                        <p:tgtEl>
                                          <p:spTgt spid="5">
                                            <p:txEl>
                                              <p:pRg st="1" end="1"/>
                                            </p:txEl>
                                          </p:spTgt>
                                        </p:tgtEl>
                                        <p:attrNameLst>
                                          <p:attrName>ppt_x</p:attrName>
                                        </p:attrNameLst>
                                      </p:cBhvr>
                                      <p:tavLst>
                                        <p:tav tm="0">
                                          <p:val>
                                            <p:strVal val="#ppt_x-#ppt_w*1.125000"/>
                                          </p:val>
                                        </p:tav>
                                        <p:tav tm="100000">
                                          <p:val>
                                            <p:strVal val="#ppt_x"/>
                                          </p:val>
                                        </p:tav>
                                      </p:tavLst>
                                    </p:anim>
                                    <p:animEffect transition="in" filter="wipe(right)">
                                      <p:cBhvr>
                                        <p:cTn id="19" dur="1000"/>
                                        <p:tgtEl>
                                          <p:spTgt spid="5">
                                            <p:txEl>
                                              <p:pRg st="1" end="1"/>
                                            </p:txEl>
                                          </p:spTgt>
                                        </p:tgtEl>
                                      </p:cBhvr>
                                    </p:animEffect>
                                  </p:childTnLst>
                                </p:cTn>
                              </p:par>
                            </p:childTnLst>
                          </p:cTn>
                        </p:par>
                        <p:par>
                          <p:cTn id="20" fill="hold">
                            <p:stCondLst>
                              <p:cond delay="4000"/>
                            </p:stCondLst>
                            <p:childTnLst>
                              <p:par>
                                <p:cTn id="21" presetID="12" presetClass="entr" presetSubtype="8" fill="hold" nodeType="after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anim calcmode="lin" valueType="num">
                                      <p:cBhvr additive="base">
                                        <p:cTn id="23" dur="1000"/>
                                        <p:tgtEl>
                                          <p:spTgt spid="5">
                                            <p:txEl>
                                              <p:pRg st="2" end="2"/>
                                            </p:txEl>
                                          </p:spTgt>
                                        </p:tgtEl>
                                        <p:attrNameLst>
                                          <p:attrName>ppt_x</p:attrName>
                                        </p:attrNameLst>
                                      </p:cBhvr>
                                      <p:tavLst>
                                        <p:tav tm="0">
                                          <p:val>
                                            <p:strVal val="#ppt_x-#ppt_w*1.125000"/>
                                          </p:val>
                                        </p:tav>
                                        <p:tav tm="100000">
                                          <p:val>
                                            <p:strVal val="#ppt_x"/>
                                          </p:val>
                                        </p:tav>
                                      </p:tavLst>
                                    </p:anim>
                                    <p:animEffect transition="in" filter="wipe(right)">
                                      <p:cBhvr>
                                        <p:cTn id="24" dur="1000"/>
                                        <p:tgtEl>
                                          <p:spTgt spid="5">
                                            <p:txEl>
                                              <p:pRg st="2" end="2"/>
                                            </p:txEl>
                                          </p:spTgt>
                                        </p:tgtEl>
                                      </p:cBhvr>
                                    </p:animEffect>
                                  </p:childTnLst>
                                </p:cTn>
                              </p:par>
                            </p:childTnLst>
                          </p:cTn>
                        </p:par>
                        <p:par>
                          <p:cTn id="25" fill="hold">
                            <p:stCondLst>
                              <p:cond delay="5000"/>
                            </p:stCondLst>
                            <p:childTnLst>
                              <p:par>
                                <p:cTn id="26" presetID="12" presetClass="entr" presetSubtype="8" fill="hold" nodeType="afterEffect">
                                  <p:stCondLst>
                                    <p:cond delay="0"/>
                                  </p:stCondLst>
                                  <p:childTnLst>
                                    <p:set>
                                      <p:cBhvr>
                                        <p:cTn id="27" dur="1" fill="hold">
                                          <p:stCondLst>
                                            <p:cond delay="0"/>
                                          </p:stCondLst>
                                        </p:cTn>
                                        <p:tgtEl>
                                          <p:spTgt spid="5">
                                            <p:txEl>
                                              <p:pRg st="3" end="3"/>
                                            </p:txEl>
                                          </p:spTgt>
                                        </p:tgtEl>
                                        <p:attrNameLst>
                                          <p:attrName>style.visibility</p:attrName>
                                        </p:attrNameLst>
                                      </p:cBhvr>
                                      <p:to>
                                        <p:strVal val="visible"/>
                                      </p:to>
                                    </p:set>
                                    <p:anim calcmode="lin" valueType="num">
                                      <p:cBhvr additive="base">
                                        <p:cTn id="28" dur="2000"/>
                                        <p:tgtEl>
                                          <p:spTgt spid="5">
                                            <p:txEl>
                                              <p:pRg st="3" end="3"/>
                                            </p:txEl>
                                          </p:spTgt>
                                        </p:tgtEl>
                                        <p:attrNameLst>
                                          <p:attrName>ppt_x</p:attrName>
                                        </p:attrNameLst>
                                      </p:cBhvr>
                                      <p:tavLst>
                                        <p:tav tm="0">
                                          <p:val>
                                            <p:strVal val="#ppt_x-#ppt_w*1.125000"/>
                                          </p:val>
                                        </p:tav>
                                        <p:tav tm="100000">
                                          <p:val>
                                            <p:strVal val="#ppt_x"/>
                                          </p:val>
                                        </p:tav>
                                      </p:tavLst>
                                    </p:anim>
                                    <p:animEffect transition="in" filter="wipe(right)">
                                      <p:cBhvr>
                                        <p:cTn id="29" dur="2000"/>
                                        <p:tgtEl>
                                          <p:spTgt spid="5">
                                            <p:txEl>
                                              <p:pRg st="3" end="3"/>
                                            </p:txEl>
                                          </p:spTgt>
                                        </p:tgtEl>
                                      </p:cBhvr>
                                    </p:animEffect>
                                  </p:childTnLst>
                                </p:cTn>
                              </p:par>
                            </p:childTnLst>
                          </p:cTn>
                        </p:par>
                        <p:par>
                          <p:cTn id="30" fill="hold">
                            <p:stCondLst>
                              <p:cond delay="7000"/>
                            </p:stCondLst>
                            <p:childTnLst>
                              <p:par>
                                <p:cTn id="31" presetID="12" presetClass="entr" presetSubtype="8" fill="hold" nodeType="afterEffect">
                                  <p:stCondLst>
                                    <p:cond delay="0"/>
                                  </p:stCondLst>
                                  <p:childTnLst>
                                    <p:set>
                                      <p:cBhvr>
                                        <p:cTn id="32" dur="1" fill="hold">
                                          <p:stCondLst>
                                            <p:cond delay="0"/>
                                          </p:stCondLst>
                                        </p:cTn>
                                        <p:tgtEl>
                                          <p:spTgt spid="5">
                                            <p:txEl>
                                              <p:pRg st="4" end="4"/>
                                            </p:txEl>
                                          </p:spTgt>
                                        </p:tgtEl>
                                        <p:attrNameLst>
                                          <p:attrName>style.visibility</p:attrName>
                                        </p:attrNameLst>
                                      </p:cBhvr>
                                      <p:to>
                                        <p:strVal val="visible"/>
                                      </p:to>
                                    </p:set>
                                    <p:anim calcmode="lin" valueType="num">
                                      <p:cBhvr additive="base">
                                        <p:cTn id="33" dur="1000"/>
                                        <p:tgtEl>
                                          <p:spTgt spid="5">
                                            <p:txEl>
                                              <p:pRg st="4" end="4"/>
                                            </p:txEl>
                                          </p:spTgt>
                                        </p:tgtEl>
                                        <p:attrNameLst>
                                          <p:attrName>ppt_x</p:attrName>
                                        </p:attrNameLst>
                                      </p:cBhvr>
                                      <p:tavLst>
                                        <p:tav tm="0">
                                          <p:val>
                                            <p:strVal val="#ppt_x-#ppt_w*1.125000"/>
                                          </p:val>
                                        </p:tav>
                                        <p:tav tm="100000">
                                          <p:val>
                                            <p:strVal val="#ppt_x"/>
                                          </p:val>
                                        </p:tav>
                                      </p:tavLst>
                                    </p:anim>
                                    <p:animEffect transition="in" filter="wipe(right)">
                                      <p:cBhvr>
                                        <p:cTn id="34" dur="1000"/>
                                        <p:tgtEl>
                                          <p:spTgt spid="5">
                                            <p:txEl>
                                              <p:pRg st="4" end="4"/>
                                            </p:txEl>
                                          </p:spTgt>
                                        </p:tgtEl>
                                      </p:cBhvr>
                                    </p:animEffect>
                                  </p:childTnLst>
                                </p:cTn>
                              </p:par>
                            </p:childTnLst>
                          </p:cTn>
                        </p:par>
                        <p:par>
                          <p:cTn id="35" fill="hold">
                            <p:stCondLst>
                              <p:cond delay="8000"/>
                            </p:stCondLst>
                            <p:childTnLst>
                              <p:par>
                                <p:cTn id="36" presetID="12" presetClass="entr" presetSubtype="8" fill="hold" nodeType="afterEffect">
                                  <p:stCondLst>
                                    <p:cond delay="0"/>
                                  </p:stCondLst>
                                  <p:childTnLst>
                                    <p:set>
                                      <p:cBhvr>
                                        <p:cTn id="37" dur="1" fill="hold">
                                          <p:stCondLst>
                                            <p:cond delay="0"/>
                                          </p:stCondLst>
                                        </p:cTn>
                                        <p:tgtEl>
                                          <p:spTgt spid="5">
                                            <p:txEl>
                                              <p:pRg st="5" end="5"/>
                                            </p:txEl>
                                          </p:spTgt>
                                        </p:tgtEl>
                                        <p:attrNameLst>
                                          <p:attrName>style.visibility</p:attrName>
                                        </p:attrNameLst>
                                      </p:cBhvr>
                                      <p:to>
                                        <p:strVal val="visible"/>
                                      </p:to>
                                    </p:set>
                                    <p:anim calcmode="lin" valueType="num">
                                      <p:cBhvr additive="base">
                                        <p:cTn id="38" dur="1000"/>
                                        <p:tgtEl>
                                          <p:spTgt spid="5">
                                            <p:txEl>
                                              <p:pRg st="5" end="5"/>
                                            </p:txEl>
                                          </p:spTgt>
                                        </p:tgtEl>
                                        <p:attrNameLst>
                                          <p:attrName>ppt_x</p:attrName>
                                        </p:attrNameLst>
                                      </p:cBhvr>
                                      <p:tavLst>
                                        <p:tav tm="0">
                                          <p:val>
                                            <p:strVal val="#ppt_x-#ppt_w*1.125000"/>
                                          </p:val>
                                        </p:tav>
                                        <p:tav tm="100000">
                                          <p:val>
                                            <p:strVal val="#ppt_x"/>
                                          </p:val>
                                        </p:tav>
                                      </p:tavLst>
                                    </p:anim>
                                    <p:animEffect transition="in" filter="wipe(right)">
                                      <p:cBhvr>
                                        <p:cTn id="39" dur="10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0"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919B8-3D8E-C54C-AD8B-1921985BCF11}"/>
              </a:ext>
            </a:extLst>
          </p:cNvPr>
          <p:cNvSpPr>
            <a:spLocks noGrp="1"/>
          </p:cNvSpPr>
          <p:nvPr>
            <p:ph type="title"/>
          </p:nvPr>
        </p:nvSpPr>
        <p:spPr>
          <a:xfrm>
            <a:off x="838200" y="365125"/>
            <a:ext cx="10515600" cy="1325563"/>
          </a:xfrm>
        </p:spPr>
        <p:txBody>
          <a:bodyPr/>
          <a:lstStyle/>
          <a:p>
            <a:r>
              <a:rPr lang="en-US" dirty="0"/>
              <a:t>What is a Cover letter?</a:t>
            </a:r>
          </a:p>
        </p:txBody>
      </p:sp>
      <p:grpSp>
        <p:nvGrpSpPr>
          <p:cNvPr id="33" name="Group 32">
            <a:extLst>
              <a:ext uri="{FF2B5EF4-FFF2-40B4-BE49-F238E27FC236}">
                <a16:creationId xmlns:a16="http://schemas.microsoft.com/office/drawing/2014/main" id="{1EC70BB4-5812-0044-9778-9FFC43A7D090}"/>
              </a:ext>
            </a:extLst>
          </p:cNvPr>
          <p:cNvGrpSpPr/>
          <p:nvPr/>
        </p:nvGrpSpPr>
        <p:grpSpPr>
          <a:xfrm>
            <a:off x="7880200" y="1962212"/>
            <a:ext cx="3473600" cy="1143000"/>
            <a:chOff x="7964136" y="2285999"/>
            <a:chExt cx="3473600" cy="1143000"/>
          </a:xfrm>
        </p:grpSpPr>
        <p:pic>
          <p:nvPicPr>
            <p:cNvPr id="9" name="Picture 8">
              <a:extLst>
                <a:ext uri="{FF2B5EF4-FFF2-40B4-BE49-F238E27FC236}">
                  <a16:creationId xmlns:a16="http://schemas.microsoft.com/office/drawing/2014/main" id="{6D291F47-44B6-FC49-B756-9C003A150544}"/>
                </a:ext>
              </a:extLst>
            </p:cNvPr>
            <p:cNvPicPr>
              <a:picLocks noChangeAspect="1"/>
            </p:cNvPicPr>
            <p:nvPr/>
          </p:nvPicPr>
          <p:blipFill>
            <a:blip r:embed="rId6"/>
            <a:stretch>
              <a:fillRect/>
            </a:stretch>
          </p:blipFill>
          <p:spPr>
            <a:xfrm>
              <a:off x="7964136" y="2285999"/>
              <a:ext cx="1143000" cy="1143000"/>
            </a:xfrm>
            <a:prstGeom prst="rect">
              <a:avLst/>
            </a:prstGeom>
          </p:spPr>
        </p:pic>
        <p:sp>
          <p:nvSpPr>
            <p:cNvPr id="13" name="TextBox 12">
              <a:extLst>
                <a:ext uri="{FF2B5EF4-FFF2-40B4-BE49-F238E27FC236}">
                  <a16:creationId xmlns:a16="http://schemas.microsoft.com/office/drawing/2014/main" id="{0494CDE3-9640-1743-B371-08F5F4D2CB9D}"/>
                </a:ext>
              </a:extLst>
            </p:cNvPr>
            <p:cNvSpPr txBox="1"/>
            <p:nvPr/>
          </p:nvSpPr>
          <p:spPr>
            <a:xfrm>
              <a:off x="8992836" y="2356257"/>
              <a:ext cx="2444900" cy="954107"/>
            </a:xfrm>
            <a:prstGeom prst="rect">
              <a:avLst/>
            </a:prstGeom>
            <a:noFill/>
          </p:spPr>
          <p:txBody>
            <a:bodyPr wrap="none" rtlCol="0">
              <a:spAutoFit/>
            </a:bodyPr>
            <a:lstStyle/>
            <a:p>
              <a:r>
                <a:rPr lang="en-US" sz="2800" b="1" dirty="0">
                  <a:solidFill>
                    <a:schemeClr val="accent6"/>
                  </a:solidFill>
                </a:rPr>
                <a:t>Research the</a:t>
              </a:r>
            </a:p>
            <a:p>
              <a:r>
                <a:rPr lang="en-US" sz="2800" b="1" dirty="0">
                  <a:solidFill>
                    <a:schemeClr val="accent6"/>
                  </a:solidFill>
                </a:rPr>
                <a:t>company</a:t>
              </a:r>
              <a:endParaRPr lang="en-US" b="1" dirty="0">
                <a:solidFill>
                  <a:schemeClr val="accent6"/>
                </a:solidFill>
              </a:endParaRPr>
            </a:p>
          </p:txBody>
        </p:sp>
      </p:grpSp>
      <p:sp>
        <p:nvSpPr>
          <p:cNvPr id="4" name="Rectangle 3">
            <a:extLst>
              <a:ext uri="{FF2B5EF4-FFF2-40B4-BE49-F238E27FC236}">
                <a16:creationId xmlns:a16="http://schemas.microsoft.com/office/drawing/2014/main" id="{44A7984F-9E8B-A242-AFE9-6CDCB8A0B9A9}"/>
              </a:ext>
            </a:extLst>
          </p:cNvPr>
          <p:cNvSpPr/>
          <p:nvPr/>
        </p:nvSpPr>
        <p:spPr>
          <a:xfrm>
            <a:off x="1086978" y="1962212"/>
            <a:ext cx="3518330" cy="1569660"/>
          </a:xfrm>
          <a:prstGeom prst="rect">
            <a:avLst/>
          </a:prstGeom>
        </p:spPr>
        <p:txBody>
          <a:bodyPr wrap="square">
            <a:spAutoFit/>
          </a:bodyPr>
          <a:lstStyle/>
          <a:p>
            <a:r>
              <a:rPr lang="en-US" sz="3200" dirty="0"/>
              <a:t>Grab employer’s attention to your application</a:t>
            </a:r>
          </a:p>
        </p:txBody>
      </p:sp>
      <p:sp>
        <p:nvSpPr>
          <p:cNvPr id="32" name="Rectangle 31">
            <a:extLst>
              <a:ext uri="{FF2B5EF4-FFF2-40B4-BE49-F238E27FC236}">
                <a16:creationId xmlns:a16="http://schemas.microsoft.com/office/drawing/2014/main" id="{CF52DFC8-5BC7-2247-B8F8-0CAE461F69E3}"/>
              </a:ext>
            </a:extLst>
          </p:cNvPr>
          <p:cNvSpPr/>
          <p:nvPr/>
        </p:nvSpPr>
        <p:spPr>
          <a:xfrm>
            <a:off x="1143523" y="4089198"/>
            <a:ext cx="2938576" cy="1569660"/>
          </a:xfrm>
          <a:prstGeom prst="rect">
            <a:avLst/>
          </a:prstGeom>
        </p:spPr>
        <p:txBody>
          <a:bodyPr wrap="square">
            <a:spAutoFit/>
          </a:bodyPr>
          <a:lstStyle/>
          <a:p>
            <a:r>
              <a:rPr lang="en-US" sz="3200" dirty="0"/>
              <a:t>Motivate them to extend an interview</a:t>
            </a:r>
          </a:p>
        </p:txBody>
      </p:sp>
      <p:grpSp>
        <p:nvGrpSpPr>
          <p:cNvPr id="34" name="Group 33">
            <a:extLst>
              <a:ext uri="{FF2B5EF4-FFF2-40B4-BE49-F238E27FC236}">
                <a16:creationId xmlns:a16="http://schemas.microsoft.com/office/drawing/2014/main" id="{2723DED3-C45B-C24F-90AE-17ACF119221F}"/>
              </a:ext>
            </a:extLst>
          </p:cNvPr>
          <p:cNvGrpSpPr/>
          <p:nvPr/>
        </p:nvGrpSpPr>
        <p:grpSpPr>
          <a:xfrm>
            <a:off x="7880200" y="3666345"/>
            <a:ext cx="3806219" cy="1815882"/>
            <a:chOff x="7964136" y="3923619"/>
            <a:chExt cx="3806219" cy="1815882"/>
          </a:xfrm>
        </p:grpSpPr>
        <p:sp>
          <p:nvSpPr>
            <p:cNvPr id="12" name="TextBox 11">
              <a:extLst>
                <a:ext uri="{FF2B5EF4-FFF2-40B4-BE49-F238E27FC236}">
                  <a16:creationId xmlns:a16="http://schemas.microsoft.com/office/drawing/2014/main" id="{03B41F5C-A14D-CC48-BDA7-B213537AA2EB}"/>
                </a:ext>
              </a:extLst>
            </p:cNvPr>
            <p:cNvSpPr txBox="1"/>
            <p:nvPr/>
          </p:nvSpPr>
          <p:spPr>
            <a:xfrm>
              <a:off x="9107136" y="3923619"/>
              <a:ext cx="2663219" cy="1815882"/>
            </a:xfrm>
            <a:prstGeom prst="rect">
              <a:avLst/>
            </a:prstGeom>
            <a:noFill/>
          </p:spPr>
          <p:txBody>
            <a:bodyPr wrap="square" rtlCol="0">
              <a:spAutoFit/>
            </a:bodyPr>
            <a:lstStyle/>
            <a:p>
              <a:r>
                <a:rPr lang="en-US" sz="2800" b="1" dirty="0">
                  <a:solidFill>
                    <a:schemeClr val="accent5"/>
                  </a:solidFill>
                </a:rPr>
                <a:t>Connect your</a:t>
              </a:r>
            </a:p>
            <a:p>
              <a:r>
                <a:rPr lang="en-US" sz="2800" b="1" dirty="0">
                  <a:solidFill>
                    <a:schemeClr val="accent5"/>
                  </a:solidFill>
                </a:rPr>
                <a:t>experiences</a:t>
              </a:r>
            </a:p>
            <a:p>
              <a:r>
                <a:rPr lang="en-US" sz="2800" b="1" dirty="0">
                  <a:solidFill>
                    <a:schemeClr val="accent5"/>
                  </a:solidFill>
                </a:rPr>
                <a:t>&amp; skills to their needs</a:t>
              </a:r>
              <a:endParaRPr lang="en-US" b="1" dirty="0">
                <a:solidFill>
                  <a:schemeClr val="accent5"/>
                </a:solidFill>
              </a:endParaRPr>
            </a:p>
          </p:txBody>
        </p:sp>
        <p:pic>
          <p:nvPicPr>
            <p:cNvPr id="19" name="Picture 18">
              <a:extLst>
                <a:ext uri="{FF2B5EF4-FFF2-40B4-BE49-F238E27FC236}">
                  <a16:creationId xmlns:a16="http://schemas.microsoft.com/office/drawing/2014/main" id="{0565315B-0FBF-2D4F-B73A-C60E370A9CA0}"/>
                </a:ext>
              </a:extLst>
            </p:cNvPr>
            <p:cNvPicPr>
              <a:picLocks noChangeAspect="1"/>
            </p:cNvPicPr>
            <p:nvPr/>
          </p:nvPicPr>
          <p:blipFill>
            <a:blip r:embed="rId7"/>
            <a:stretch>
              <a:fillRect/>
            </a:stretch>
          </p:blipFill>
          <p:spPr>
            <a:xfrm>
              <a:off x="7964136" y="4260060"/>
              <a:ext cx="1143000" cy="1143000"/>
            </a:xfrm>
            <a:prstGeom prst="rect">
              <a:avLst/>
            </a:prstGeom>
          </p:spPr>
        </p:pic>
      </p:grpSp>
      <p:sp>
        <p:nvSpPr>
          <p:cNvPr id="35" name="Rectangle 34">
            <a:extLst>
              <a:ext uri="{FF2B5EF4-FFF2-40B4-BE49-F238E27FC236}">
                <a16:creationId xmlns:a16="http://schemas.microsoft.com/office/drawing/2014/main" id="{4D39CA5D-9763-BF4B-BC95-ADFBB5AC9583}"/>
              </a:ext>
            </a:extLst>
          </p:cNvPr>
          <p:cNvSpPr/>
          <p:nvPr/>
        </p:nvSpPr>
        <p:spPr>
          <a:xfrm>
            <a:off x="211352" y="2081984"/>
            <a:ext cx="783259" cy="7574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bIns="182880" rtlCol="0" anchor="ctr"/>
          <a:lstStyle/>
          <a:p>
            <a:pPr algn="ctr"/>
            <a:r>
              <a:rPr lang="en-US" sz="6000" dirty="0">
                <a:latin typeface="Georgia" panose="02040502050405020303" pitchFamily="18" charset="0"/>
              </a:rPr>
              <a:t>1</a:t>
            </a:r>
          </a:p>
        </p:txBody>
      </p:sp>
      <p:sp>
        <p:nvSpPr>
          <p:cNvPr id="36" name="Rectangle 35">
            <a:extLst>
              <a:ext uri="{FF2B5EF4-FFF2-40B4-BE49-F238E27FC236}">
                <a16:creationId xmlns:a16="http://schemas.microsoft.com/office/drawing/2014/main" id="{CBF1BA70-1D5B-0543-867B-BB15983EF8AB}"/>
              </a:ext>
            </a:extLst>
          </p:cNvPr>
          <p:cNvSpPr/>
          <p:nvPr/>
        </p:nvSpPr>
        <p:spPr>
          <a:xfrm>
            <a:off x="219989" y="4195583"/>
            <a:ext cx="783259" cy="7574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bIns="182880" rtlCol="0" anchor="ctr"/>
          <a:lstStyle/>
          <a:p>
            <a:pPr algn="ctr"/>
            <a:r>
              <a:rPr lang="en-US" sz="6000" dirty="0">
                <a:latin typeface="Georgia" panose="02040502050405020303" pitchFamily="18" charset="0"/>
              </a:rPr>
              <a:t>2</a:t>
            </a:r>
          </a:p>
        </p:txBody>
      </p:sp>
      <p:sp>
        <p:nvSpPr>
          <p:cNvPr id="3" name="Chevron 2">
            <a:extLst>
              <a:ext uri="{FF2B5EF4-FFF2-40B4-BE49-F238E27FC236}">
                <a16:creationId xmlns:a16="http://schemas.microsoft.com/office/drawing/2014/main" id="{AABDDC24-973A-4C49-98A5-91977C34428F}"/>
              </a:ext>
            </a:extLst>
          </p:cNvPr>
          <p:cNvSpPr/>
          <p:nvPr/>
        </p:nvSpPr>
        <p:spPr>
          <a:xfrm>
            <a:off x="5269230" y="2154451"/>
            <a:ext cx="1421130" cy="3327776"/>
          </a:xfrm>
          <a:prstGeom prst="chevron">
            <a:avLst>
              <a:gd name="adj" fmla="val 5520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6" name="Audio 5">
            <a:hlinkClick r:id="" action="ppaction://media"/>
            <a:extLst>
              <a:ext uri="{FF2B5EF4-FFF2-40B4-BE49-F238E27FC236}">
                <a16:creationId xmlns:a16="http://schemas.microsoft.com/office/drawing/2014/main" id="{4B58C9E6-5CBF-4C2F-B394-B63E6EB7F1D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2621192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75126">
        <p15:prstTrans prst="peelOff"/>
      </p:transition>
    </mc:Choice>
    <mc:Fallback xmlns="">
      <p:transition spd="slow" advTm="751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1000" fill="hold"/>
                                        <p:tgtEl>
                                          <p:spTgt spid="3"/>
                                        </p:tgtEl>
                                        <p:attrNameLst>
                                          <p:attrName>ppt_w</p:attrName>
                                        </p:attrNameLst>
                                      </p:cBhvr>
                                      <p:tavLst>
                                        <p:tav tm="0">
                                          <p:val>
                                            <p:strVal val="#ppt_w*0.70"/>
                                          </p:val>
                                        </p:tav>
                                        <p:tav tm="100000">
                                          <p:val>
                                            <p:strVal val="#ppt_w"/>
                                          </p:val>
                                        </p:tav>
                                      </p:tavLst>
                                    </p:anim>
                                    <p:anim calcmode="lin" valueType="num">
                                      <p:cBhvr>
                                        <p:cTn id="12" dur="1000" fill="hold"/>
                                        <p:tgtEl>
                                          <p:spTgt spid="3"/>
                                        </p:tgtEl>
                                        <p:attrNameLst>
                                          <p:attrName>ppt_h</p:attrName>
                                        </p:attrNameLst>
                                      </p:cBhvr>
                                      <p:tavLst>
                                        <p:tav tm="0">
                                          <p:val>
                                            <p:strVal val="#ppt_h"/>
                                          </p:val>
                                        </p:tav>
                                        <p:tav tm="100000">
                                          <p:val>
                                            <p:strVal val="#ppt_h"/>
                                          </p:val>
                                        </p:tav>
                                      </p:tavLst>
                                    </p:anim>
                                    <p:animEffect transition="in" filter="fade">
                                      <p:cBhvr>
                                        <p:cTn id="13" dur="1000"/>
                                        <p:tgtEl>
                                          <p:spTgt spid="3"/>
                                        </p:tgtEl>
                                      </p:cBhvr>
                                    </p:animEffect>
                                  </p:childTnLst>
                                </p:cTn>
                              </p:par>
                            </p:childTnLst>
                          </p:cTn>
                        </p:par>
                        <p:par>
                          <p:cTn id="14" fill="hold">
                            <p:stCondLst>
                              <p:cond delay="1000"/>
                            </p:stCondLst>
                            <p:childTnLst>
                              <p:par>
                                <p:cTn id="15" presetID="12" presetClass="entr" presetSubtype="8" fill="hold" nodeType="afterEffect">
                                  <p:stCondLst>
                                    <p:cond delay="0"/>
                                  </p:stCondLst>
                                  <p:childTnLst>
                                    <p:set>
                                      <p:cBhvr>
                                        <p:cTn id="16" dur="1" fill="hold">
                                          <p:stCondLst>
                                            <p:cond delay="0"/>
                                          </p:stCondLst>
                                        </p:cTn>
                                        <p:tgtEl>
                                          <p:spTgt spid="33"/>
                                        </p:tgtEl>
                                        <p:attrNameLst>
                                          <p:attrName>style.visibility</p:attrName>
                                        </p:attrNameLst>
                                      </p:cBhvr>
                                      <p:to>
                                        <p:strVal val="visible"/>
                                      </p:to>
                                    </p:set>
                                    <p:anim calcmode="lin" valueType="num">
                                      <p:cBhvr additive="base">
                                        <p:cTn id="17" dur="1000"/>
                                        <p:tgtEl>
                                          <p:spTgt spid="33"/>
                                        </p:tgtEl>
                                        <p:attrNameLst>
                                          <p:attrName>ppt_x</p:attrName>
                                        </p:attrNameLst>
                                      </p:cBhvr>
                                      <p:tavLst>
                                        <p:tav tm="0">
                                          <p:val>
                                            <p:strVal val="#ppt_x-#ppt_w*1.125000"/>
                                          </p:val>
                                        </p:tav>
                                        <p:tav tm="100000">
                                          <p:val>
                                            <p:strVal val="#ppt_x"/>
                                          </p:val>
                                        </p:tav>
                                      </p:tavLst>
                                    </p:anim>
                                    <p:animEffect transition="in" filter="wipe(right)">
                                      <p:cBhvr>
                                        <p:cTn id="18" dur="1000"/>
                                        <p:tgtEl>
                                          <p:spTgt spid="33"/>
                                        </p:tgtEl>
                                      </p:cBhvr>
                                    </p:animEffect>
                                  </p:childTnLst>
                                </p:cTn>
                              </p:par>
                            </p:childTnLst>
                          </p:cTn>
                        </p:par>
                        <p:par>
                          <p:cTn id="19" fill="hold">
                            <p:stCondLst>
                              <p:cond delay="2000"/>
                            </p:stCondLst>
                            <p:childTnLst>
                              <p:par>
                                <p:cTn id="20" presetID="12" presetClass="entr" presetSubtype="8" fill="hold" nodeType="afterEffect">
                                  <p:stCondLst>
                                    <p:cond delay="0"/>
                                  </p:stCondLst>
                                  <p:childTnLst>
                                    <p:set>
                                      <p:cBhvr>
                                        <p:cTn id="21" dur="1" fill="hold">
                                          <p:stCondLst>
                                            <p:cond delay="0"/>
                                          </p:stCondLst>
                                        </p:cTn>
                                        <p:tgtEl>
                                          <p:spTgt spid="34"/>
                                        </p:tgtEl>
                                        <p:attrNameLst>
                                          <p:attrName>style.visibility</p:attrName>
                                        </p:attrNameLst>
                                      </p:cBhvr>
                                      <p:to>
                                        <p:strVal val="visible"/>
                                      </p:to>
                                    </p:set>
                                    <p:anim calcmode="lin" valueType="num">
                                      <p:cBhvr additive="base">
                                        <p:cTn id="22" dur="1000"/>
                                        <p:tgtEl>
                                          <p:spTgt spid="34"/>
                                        </p:tgtEl>
                                        <p:attrNameLst>
                                          <p:attrName>ppt_x</p:attrName>
                                        </p:attrNameLst>
                                      </p:cBhvr>
                                      <p:tavLst>
                                        <p:tav tm="0">
                                          <p:val>
                                            <p:strVal val="#ppt_x-#ppt_w*1.125000"/>
                                          </p:val>
                                        </p:tav>
                                        <p:tav tm="100000">
                                          <p:val>
                                            <p:strVal val="#ppt_x"/>
                                          </p:val>
                                        </p:tav>
                                      </p:tavLst>
                                    </p:anim>
                                    <p:animEffect transition="in" filter="wipe(right)">
                                      <p:cBhvr>
                                        <p:cTn id="23" dur="10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4" fill="hold" display="0">
                  <p:stCondLst>
                    <p:cond delay="indefinite"/>
                  </p:stCondLst>
                  <p:endCondLst>
                    <p:cond evt="onStopAudio" delay="0">
                      <p:tgtEl>
                        <p:sldTgt/>
                      </p:tgtEl>
                    </p:cond>
                  </p:endCondLst>
                </p:cTn>
                <p:tgtEl>
                  <p:spTgt spid="6"/>
                </p:tgtEl>
              </p:cMediaNode>
            </p:audio>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3687C-3B31-254F-8FBB-173B705DE16B}"/>
              </a:ext>
            </a:extLst>
          </p:cNvPr>
          <p:cNvSpPr>
            <a:spLocks noGrp="1"/>
          </p:cNvSpPr>
          <p:nvPr>
            <p:ph type="title"/>
          </p:nvPr>
        </p:nvSpPr>
        <p:spPr>
          <a:xfrm>
            <a:off x="838200" y="324962"/>
            <a:ext cx="10515600" cy="1325563"/>
          </a:xfrm>
        </p:spPr>
        <p:txBody>
          <a:bodyPr/>
          <a:lstStyle/>
          <a:p>
            <a:r>
              <a:rPr lang="en-US" dirty="0"/>
              <a:t>Cover letter formatting</a:t>
            </a:r>
          </a:p>
        </p:txBody>
      </p:sp>
      <p:sp>
        <p:nvSpPr>
          <p:cNvPr id="3" name="Content Placeholder 2">
            <a:extLst>
              <a:ext uri="{FF2B5EF4-FFF2-40B4-BE49-F238E27FC236}">
                <a16:creationId xmlns:a16="http://schemas.microsoft.com/office/drawing/2014/main" id="{717ED07A-F109-F54B-A951-48A3EC44BF8C}"/>
              </a:ext>
            </a:extLst>
          </p:cNvPr>
          <p:cNvSpPr>
            <a:spLocks noGrp="1"/>
          </p:cNvSpPr>
          <p:nvPr>
            <p:ph idx="1"/>
          </p:nvPr>
        </p:nvSpPr>
        <p:spPr>
          <a:xfrm>
            <a:off x="838200" y="1650549"/>
            <a:ext cx="6839857" cy="4526189"/>
          </a:xfrm>
        </p:spPr>
        <p:txBody>
          <a:bodyPr>
            <a:normAutofit/>
          </a:bodyPr>
          <a:lstStyle/>
          <a:p>
            <a:pPr marL="0" indent="0">
              <a:lnSpc>
                <a:spcPct val="100000"/>
              </a:lnSpc>
              <a:spcBef>
                <a:spcPts val="0"/>
              </a:spcBef>
              <a:buNone/>
            </a:pPr>
            <a:r>
              <a:rPr lang="en-US" sz="2000" b="1" dirty="0">
                <a:latin typeface="Arial" panose="020B0604020202020204" pitchFamily="34" charset="0"/>
                <a:cs typeface="Arial" panose="020B0604020202020204" pitchFamily="34" charset="0"/>
              </a:rPr>
              <a:t>Page length:	</a:t>
            </a:r>
            <a:r>
              <a:rPr lang="en-US" sz="2000" dirty="0">
                <a:latin typeface="Arial" panose="020B0604020202020204" pitchFamily="34" charset="0"/>
                <a:cs typeface="Arial" panose="020B0604020202020204" pitchFamily="34" charset="0"/>
              </a:rPr>
              <a:t>1 page</a:t>
            </a:r>
          </a:p>
          <a:p>
            <a:pPr marL="0" indent="0">
              <a:lnSpc>
                <a:spcPct val="200000"/>
              </a:lnSpc>
              <a:spcBef>
                <a:spcPts val="0"/>
              </a:spcBef>
              <a:buNone/>
            </a:pPr>
            <a:r>
              <a:rPr lang="en-US" sz="2000" b="1" dirty="0">
                <a:latin typeface="Arial" panose="020B0604020202020204" pitchFamily="34" charset="0"/>
                <a:cs typeface="Arial" panose="020B0604020202020204" pitchFamily="34" charset="0"/>
              </a:rPr>
              <a:t>Margins:</a:t>
            </a:r>
            <a:r>
              <a:rPr lang="en-US" sz="2000" dirty="0">
                <a:latin typeface="Arial" panose="020B0604020202020204" pitchFamily="34" charset="0"/>
                <a:cs typeface="Arial" panose="020B0604020202020204" pitchFamily="34" charset="0"/>
              </a:rPr>
              <a:t> 	0.5-1 inch</a:t>
            </a:r>
          </a:p>
          <a:p>
            <a:pPr marL="0" indent="0">
              <a:lnSpc>
                <a:spcPct val="200000"/>
              </a:lnSpc>
              <a:spcBef>
                <a:spcPts val="0"/>
              </a:spcBef>
              <a:buNone/>
            </a:pPr>
            <a:r>
              <a:rPr lang="en-US" sz="2000" b="1" dirty="0">
                <a:latin typeface="Arial" panose="020B0604020202020204" pitchFamily="34" charset="0"/>
                <a:cs typeface="Arial" panose="020B0604020202020204" pitchFamily="34" charset="0"/>
              </a:rPr>
              <a:t>Font Style: 	</a:t>
            </a:r>
            <a:r>
              <a:rPr lang="en-US" sz="2000" dirty="0">
                <a:latin typeface="Times New Roman" panose="02020603050405020304" pitchFamily="18" charset="0"/>
                <a:cs typeface="Times New Roman" panose="02020603050405020304" pitchFamily="18" charset="0"/>
              </a:rPr>
              <a:t>Times New Roman</a:t>
            </a:r>
            <a:r>
              <a:rPr lang="en-US" sz="2000" dirty="0">
                <a:latin typeface="Arial" panose="020B0604020202020204" pitchFamily="34" charset="0"/>
                <a:cs typeface="Arial" panose="020B0604020202020204" pitchFamily="34" charset="0"/>
              </a:rPr>
              <a:t>, Arial, </a:t>
            </a:r>
            <a:r>
              <a:rPr lang="en-US" sz="2000" dirty="0">
                <a:cs typeface="Arial" panose="020B0604020202020204" pitchFamily="34" charset="0"/>
              </a:rPr>
              <a:t>Calibri</a:t>
            </a:r>
            <a:endParaRPr lang="en-US" sz="2000" b="1" dirty="0">
              <a:latin typeface="Arial" panose="020B0604020202020204" pitchFamily="34" charset="0"/>
              <a:cs typeface="Arial" panose="020B0604020202020204" pitchFamily="34" charset="0"/>
            </a:endParaRPr>
          </a:p>
          <a:p>
            <a:pPr marL="0" indent="0">
              <a:lnSpc>
                <a:spcPct val="200000"/>
              </a:lnSpc>
              <a:spcBef>
                <a:spcPts val="0"/>
              </a:spcBef>
              <a:buNone/>
            </a:pPr>
            <a:r>
              <a:rPr lang="en-US" sz="2000" b="1" dirty="0">
                <a:latin typeface="Arial" panose="020B0604020202020204" pitchFamily="34" charset="0"/>
                <a:cs typeface="Arial" panose="020B0604020202020204" pitchFamily="34" charset="0"/>
              </a:rPr>
              <a:t>Font Size:</a:t>
            </a:r>
            <a:r>
              <a:rPr lang="en-US" sz="2000" dirty="0">
                <a:latin typeface="Arial" panose="020B0604020202020204" pitchFamily="34" charset="0"/>
                <a:cs typeface="Arial" panose="020B0604020202020204" pitchFamily="34" charset="0"/>
              </a:rPr>
              <a:t> 	10-12 pt.</a:t>
            </a:r>
          </a:p>
          <a:p>
            <a:pPr marL="0" indent="0">
              <a:lnSpc>
                <a:spcPct val="200000"/>
              </a:lnSpc>
              <a:spcBef>
                <a:spcPts val="0"/>
              </a:spcBef>
              <a:buNone/>
            </a:pPr>
            <a:r>
              <a:rPr lang="en-US" sz="2000" b="1" dirty="0">
                <a:latin typeface="Arial" panose="020B0604020202020204" pitchFamily="34" charset="0"/>
                <a:cs typeface="Arial" panose="020B0604020202020204" pitchFamily="34" charset="0"/>
              </a:rPr>
              <a:t>Spacing:	</a:t>
            </a:r>
            <a:r>
              <a:rPr lang="en-US" sz="2000" dirty="0">
                <a:latin typeface="Arial" panose="020B0604020202020204" pitchFamily="34" charset="0"/>
                <a:cs typeface="Arial" panose="020B0604020202020204" pitchFamily="34" charset="0"/>
              </a:rPr>
              <a:t>Single or 1.5 spacing </a:t>
            </a:r>
          </a:p>
          <a:p>
            <a:pPr marL="0" indent="0">
              <a:lnSpc>
                <a:spcPct val="200000"/>
              </a:lnSpc>
              <a:spcBef>
                <a:spcPts val="0"/>
              </a:spcBef>
              <a:buNone/>
            </a:pPr>
            <a:r>
              <a:rPr lang="en-US" sz="2000" b="1" dirty="0">
                <a:latin typeface="Arial" panose="020B0604020202020204" pitchFamily="34" charset="0"/>
                <a:cs typeface="Arial" panose="020B0604020202020204" pitchFamily="34" charset="0"/>
              </a:rPr>
              <a:t>Emphasis:</a:t>
            </a:r>
            <a:r>
              <a:rPr lang="en-US" sz="2000" dirty="0">
                <a:latin typeface="Arial" panose="020B0604020202020204" pitchFamily="34" charset="0"/>
                <a:cs typeface="Arial" panose="020B0604020202020204" pitchFamily="34" charset="0"/>
              </a:rPr>
              <a:t> 	</a:t>
            </a:r>
            <a:r>
              <a:rPr lang="en-US" sz="2000" b="1" dirty="0">
                <a:latin typeface="Arial" panose="020B0604020202020204" pitchFamily="34" charset="0"/>
                <a:cs typeface="Arial" panose="020B0604020202020204" pitchFamily="34" charset="0"/>
              </a:rPr>
              <a:t>Bold</a:t>
            </a:r>
            <a:r>
              <a:rPr lang="en-US" sz="2000" dirty="0">
                <a:latin typeface="Arial" panose="020B0604020202020204" pitchFamily="34" charset="0"/>
                <a:cs typeface="Arial" panose="020B0604020202020204" pitchFamily="34" charset="0"/>
              </a:rPr>
              <a:t>, </a:t>
            </a:r>
            <a:r>
              <a:rPr lang="en-US" sz="2000" i="1" dirty="0">
                <a:latin typeface="Arial" panose="020B0604020202020204" pitchFamily="34" charset="0"/>
                <a:cs typeface="Arial" panose="020B0604020202020204" pitchFamily="34" charset="0"/>
              </a:rPr>
              <a:t>italics</a:t>
            </a:r>
            <a:r>
              <a:rPr lang="en-US" sz="2000" dirty="0">
                <a:latin typeface="Arial" panose="020B0604020202020204" pitchFamily="34" charset="0"/>
                <a:cs typeface="Arial" panose="020B0604020202020204" pitchFamily="34" charset="0"/>
              </a:rPr>
              <a:t>, UPPER CASE, </a:t>
            </a:r>
            <a:r>
              <a:rPr lang="en-US" sz="2000" u="sng" dirty="0">
                <a:latin typeface="Arial" panose="020B0604020202020204" pitchFamily="34" charset="0"/>
                <a:cs typeface="Arial" panose="020B0604020202020204" pitchFamily="34" charset="0"/>
              </a:rPr>
              <a:t>underline </a:t>
            </a:r>
            <a:endParaRPr lang="en-US" sz="2000" dirty="0">
              <a:latin typeface="Arial" panose="020B0604020202020204" pitchFamily="34" charset="0"/>
              <a:cs typeface="Arial" panose="020B0604020202020204" pitchFamily="34" charset="0"/>
            </a:endParaRPr>
          </a:p>
          <a:p>
            <a:pPr marL="0" indent="0">
              <a:lnSpc>
                <a:spcPct val="100000"/>
              </a:lnSpc>
              <a:spcBef>
                <a:spcPts val="0"/>
              </a:spcBef>
              <a:buNone/>
            </a:pPr>
            <a:r>
              <a:rPr lang="en-US" sz="2000" dirty="0">
                <a:latin typeface="Arial" panose="020B0604020202020204" pitchFamily="34" charset="0"/>
                <a:cs typeface="Arial" panose="020B0604020202020204" pitchFamily="34" charset="0"/>
              </a:rPr>
              <a:t>		No </a:t>
            </a:r>
            <a:r>
              <a:rPr lang="en-US" sz="2000" dirty="0">
                <a:solidFill>
                  <a:srgbClr val="FF0000"/>
                </a:solidFill>
                <a:latin typeface="Arial" panose="020B0604020202020204" pitchFamily="34" charset="0"/>
                <a:cs typeface="Arial" panose="020B0604020202020204" pitchFamily="34" charset="0"/>
              </a:rPr>
              <a:t>c</a:t>
            </a:r>
            <a:r>
              <a:rPr lang="en-US" sz="2000" dirty="0">
                <a:solidFill>
                  <a:schemeClr val="accent5"/>
                </a:solidFill>
                <a:latin typeface="Arial" panose="020B0604020202020204" pitchFamily="34" charset="0"/>
                <a:cs typeface="Arial" panose="020B0604020202020204" pitchFamily="34" charset="0"/>
              </a:rPr>
              <a:t>o</a:t>
            </a:r>
            <a:r>
              <a:rPr lang="en-US" sz="2000" dirty="0">
                <a:solidFill>
                  <a:srgbClr val="FC1CCC"/>
                </a:solidFill>
                <a:latin typeface="Arial" panose="020B0604020202020204" pitchFamily="34" charset="0"/>
                <a:cs typeface="Arial" panose="020B0604020202020204" pitchFamily="34" charset="0"/>
              </a:rPr>
              <a:t>l</a:t>
            </a:r>
            <a:r>
              <a:rPr lang="en-US" sz="2000" dirty="0">
                <a:solidFill>
                  <a:schemeClr val="accent6"/>
                </a:solidFill>
                <a:latin typeface="Arial" panose="020B0604020202020204" pitchFamily="34" charset="0"/>
                <a:cs typeface="Arial" panose="020B0604020202020204" pitchFamily="34" charset="0"/>
              </a:rPr>
              <a:t>o</a:t>
            </a:r>
            <a:r>
              <a:rPr lang="en-US" sz="2000" dirty="0">
                <a:solidFill>
                  <a:srgbClr val="00B050"/>
                </a:solidFill>
                <a:latin typeface="Arial" panose="020B0604020202020204" pitchFamily="34" charset="0"/>
                <a:cs typeface="Arial" panose="020B0604020202020204" pitchFamily="34" charset="0"/>
              </a:rPr>
              <a:t>r</a:t>
            </a:r>
            <a:r>
              <a:rPr lang="en-US" sz="2000" dirty="0">
                <a:solidFill>
                  <a:srgbClr val="CC00FF"/>
                </a:solidFill>
                <a:latin typeface="Arial" panose="020B0604020202020204" pitchFamily="34" charset="0"/>
                <a:cs typeface="Arial" panose="020B0604020202020204" pitchFamily="34" charset="0"/>
              </a:rPr>
              <a:t>s</a:t>
            </a:r>
          </a:p>
          <a:p>
            <a:pPr marL="0" indent="0">
              <a:lnSpc>
                <a:spcPct val="200000"/>
              </a:lnSpc>
              <a:spcBef>
                <a:spcPts val="0"/>
              </a:spcBef>
              <a:buNone/>
            </a:pPr>
            <a:r>
              <a:rPr lang="en-US" sz="2000" b="1" dirty="0">
                <a:solidFill>
                  <a:srgbClr val="000000"/>
                </a:solidFill>
                <a:latin typeface="Arial" panose="020B0604020202020204" pitchFamily="34" charset="0"/>
                <a:cs typeface="Arial" panose="020B0604020202020204" pitchFamily="34" charset="0"/>
              </a:rPr>
              <a:t>Format:	</a:t>
            </a:r>
            <a:r>
              <a:rPr lang="en-US" sz="2000" dirty="0">
                <a:solidFill>
                  <a:srgbClr val="000000"/>
                </a:solidFill>
                <a:latin typeface="Arial" panose="020B0604020202020204" pitchFamily="34" charset="0"/>
                <a:cs typeface="Arial" panose="020B0604020202020204" pitchFamily="34" charset="0"/>
              </a:rPr>
              <a:t>Business letter with professional tone</a:t>
            </a:r>
            <a:endParaRPr lang="en-US" sz="2000" dirty="0"/>
          </a:p>
        </p:txBody>
      </p:sp>
      <p:pic>
        <p:nvPicPr>
          <p:cNvPr id="4" name="Picture 3">
            <a:extLst>
              <a:ext uri="{FF2B5EF4-FFF2-40B4-BE49-F238E27FC236}">
                <a16:creationId xmlns:a16="http://schemas.microsoft.com/office/drawing/2014/main" id="{E8AA4827-85DA-0F40-923D-7E80529BED80}"/>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7167580" y="-320002"/>
            <a:ext cx="5161152" cy="7179969"/>
          </a:xfrm>
          <a:prstGeom prst="rect">
            <a:avLst/>
          </a:prstGeom>
        </p:spPr>
      </p:pic>
      <p:sp>
        <p:nvSpPr>
          <p:cNvPr id="5" name="Rectangle 4">
            <a:extLst>
              <a:ext uri="{FF2B5EF4-FFF2-40B4-BE49-F238E27FC236}">
                <a16:creationId xmlns:a16="http://schemas.microsoft.com/office/drawing/2014/main" id="{6B732878-7654-994B-9880-432A48875F84}"/>
              </a:ext>
            </a:extLst>
          </p:cNvPr>
          <p:cNvSpPr/>
          <p:nvPr/>
        </p:nvSpPr>
        <p:spPr>
          <a:xfrm>
            <a:off x="8168640" y="711200"/>
            <a:ext cx="3211286" cy="4644571"/>
          </a:xfrm>
          <a:prstGeom prst="rect">
            <a:avLst/>
          </a:prstGeom>
          <a:noFill/>
          <a:ln w="28575">
            <a:solidFill>
              <a:schemeClr val="bg2">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7BD05BA0-F385-A64B-91CD-C353AE4B2C48}"/>
              </a:ext>
            </a:extLst>
          </p:cNvPr>
          <p:cNvCxnSpPr>
            <a:cxnSpLocks/>
          </p:cNvCxnSpPr>
          <p:nvPr/>
        </p:nvCxnSpPr>
        <p:spPr>
          <a:xfrm>
            <a:off x="3954490" y="2392680"/>
            <a:ext cx="4164874" cy="0"/>
          </a:xfrm>
          <a:prstGeom prst="straightConnector1">
            <a:avLst/>
          </a:prstGeom>
          <a:ln w="28575">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93582F96-9089-2C49-BC11-7231E2888744}"/>
              </a:ext>
            </a:extLst>
          </p:cNvPr>
          <p:cNvSpPr txBox="1"/>
          <p:nvPr/>
        </p:nvSpPr>
        <p:spPr>
          <a:xfrm>
            <a:off x="8212926" y="1650525"/>
            <a:ext cx="2505814" cy="1615827"/>
          </a:xfrm>
          <a:prstGeom prst="rect">
            <a:avLst/>
          </a:prstGeom>
          <a:noFill/>
        </p:spPr>
        <p:txBody>
          <a:bodyPr wrap="none" rtlCol="0">
            <a:spAutoFit/>
          </a:bodyPr>
          <a:lstStyle/>
          <a:p>
            <a:r>
              <a:rPr lang="en-US" sz="1100" dirty="0"/>
              <a:t>May 1, 2020</a:t>
            </a:r>
          </a:p>
          <a:p>
            <a:endParaRPr lang="en-US" sz="1100" dirty="0"/>
          </a:p>
          <a:p>
            <a:r>
              <a:rPr lang="en-US" sz="1100" dirty="0"/>
              <a:t>Mr. Will Muschamp</a:t>
            </a:r>
          </a:p>
          <a:p>
            <a:r>
              <a:rPr lang="en-US" sz="1100" dirty="0"/>
              <a:t>Head Football Coach</a:t>
            </a:r>
          </a:p>
          <a:p>
            <a:r>
              <a:rPr lang="en-US" sz="1100" dirty="0"/>
              <a:t>University of South Carolina Athletics</a:t>
            </a:r>
          </a:p>
          <a:p>
            <a:r>
              <a:rPr lang="en-US" sz="1100" dirty="0"/>
              <a:t>1000 Gamecocks Way</a:t>
            </a:r>
          </a:p>
          <a:p>
            <a:r>
              <a:rPr lang="en-US" sz="1100" dirty="0"/>
              <a:t>Columbia, SC 29201</a:t>
            </a:r>
          </a:p>
          <a:p>
            <a:endParaRPr lang="en-US" sz="1100" dirty="0"/>
          </a:p>
          <a:p>
            <a:r>
              <a:rPr lang="en-US" sz="1100" dirty="0"/>
              <a:t>Dear Mr. Muschamp,</a:t>
            </a:r>
          </a:p>
        </p:txBody>
      </p:sp>
      <p:sp>
        <p:nvSpPr>
          <p:cNvPr id="25" name="TextBox 24">
            <a:extLst>
              <a:ext uri="{FF2B5EF4-FFF2-40B4-BE49-F238E27FC236}">
                <a16:creationId xmlns:a16="http://schemas.microsoft.com/office/drawing/2014/main" id="{B1FB71D5-0A8C-1042-9A5B-0DCA4CDE97A4}"/>
              </a:ext>
            </a:extLst>
          </p:cNvPr>
          <p:cNvSpPr txBox="1"/>
          <p:nvPr/>
        </p:nvSpPr>
        <p:spPr>
          <a:xfrm>
            <a:off x="8801423" y="731313"/>
            <a:ext cx="2108269" cy="369332"/>
          </a:xfrm>
          <a:prstGeom prst="rect">
            <a:avLst/>
          </a:prstGeom>
          <a:noFill/>
        </p:spPr>
        <p:txBody>
          <a:bodyPr wrap="none" rtlCol="0">
            <a:spAutoFit/>
          </a:bodyPr>
          <a:lstStyle/>
          <a:p>
            <a:r>
              <a:rPr lang="en-US" b="1" dirty="0"/>
              <a:t>Cocky Gamecock</a:t>
            </a:r>
          </a:p>
        </p:txBody>
      </p:sp>
      <p:sp>
        <p:nvSpPr>
          <p:cNvPr id="26" name="TextBox 25">
            <a:extLst>
              <a:ext uri="{FF2B5EF4-FFF2-40B4-BE49-F238E27FC236}">
                <a16:creationId xmlns:a16="http://schemas.microsoft.com/office/drawing/2014/main" id="{E0C2F1D1-58C6-704B-B264-2B9B12F922F0}"/>
              </a:ext>
            </a:extLst>
          </p:cNvPr>
          <p:cNvSpPr txBox="1"/>
          <p:nvPr/>
        </p:nvSpPr>
        <p:spPr>
          <a:xfrm>
            <a:off x="8496964" y="1026733"/>
            <a:ext cx="2502384" cy="461665"/>
          </a:xfrm>
          <a:prstGeom prst="rect">
            <a:avLst/>
          </a:prstGeom>
          <a:noFill/>
        </p:spPr>
        <p:txBody>
          <a:bodyPr wrap="square" rtlCol="0">
            <a:spAutoFit/>
          </a:bodyPr>
          <a:lstStyle/>
          <a:p>
            <a:pPr algn="ctr"/>
            <a:r>
              <a:rPr lang="en-US" sz="1200"/>
              <a:t>Columbia, SC  |  803-777-1801</a:t>
            </a:r>
          </a:p>
          <a:p>
            <a:pPr algn="ctr"/>
            <a:r>
              <a:rPr lang="en-US" sz="1200" err="1"/>
              <a:t>c.gamecock@sc.edu</a:t>
            </a:r>
            <a:endParaRPr lang="en-US" sz="1200"/>
          </a:p>
        </p:txBody>
      </p:sp>
      <p:sp>
        <p:nvSpPr>
          <p:cNvPr id="10" name="TextBox 9">
            <a:extLst>
              <a:ext uri="{FF2B5EF4-FFF2-40B4-BE49-F238E27FC236}">
                <a16:creationId xmlns:a16="http://schemas.microsoft.com/office/drawing/2014/main" id="{8AAB830E-875A-6145-84CF-EABF1F3A1DE8}"/>
              </a:ext>
            </a:extLst>
          </p:cNvPr>
          <p:cNvSpPr txBox="1"/>
          <p:nvPr/>
        </p:nvSpPr>
        <p:spPr>
          <a:xfrm>
            <a:off x="8194288" y="4452673"/>
            <a:ext cx="1289135" cy="769441"/>
          </a:xfrm>
          <a:prstGeom prst="rect">
            <a:avLst/>
          </a:prstGeom>
          <a:noFill/>
        </p:spPr>
        <p:txBody>
          <a:bodyPr wrap="none" rtlCol="0">
            <a:spAutoFit/>
          </a:bodyPr>
          <a:lstStyle/>
          <a:p>
            <a:r>
              <a:rPr lang="en-US" sz="1100" dirty="0"/>
              <a:t>Sincerely, </a:t>
            </a:r>
          </a:p>
          <a:p>
            <a:endParaRPr lang="en-US" sz="1100" dirty="0"/>
          </a:p>
          <a:p>
            <a:endParaRPr lang="en-US" sz="1100" dirty="0"/>
          </a:p>
          <a:p>
            <a:r>
              <a:rPr lang="en-US" sz="1100" dirty="0"/>
              <a:t>Cocky Gamecock</a:t>
            </a:r>
          </a:p>
        </p:txBody>
      </p:sp>
      <p:sp>
        <p:nvSpPr>
          <p:cNvPr id="12" name="TextBox 11">
            <a:extLst>
              <a:ext uri="{FF2B5EF4-FFF2-40B4-BE49-F238E27FC236}">
                <a16:creationId xmlns:a16="http://schemas.microsoft.com/office/drawing/2014/main" id="{70A996C5-07B5-4D47-B8C9-F33AED669E1F}"/>
              </a:ext>
            </a:extLst>
          </p:cNvPr>
          <p:cNvSpPr txBox="1"/>
          <p:nvPr/>
        </p:nvSpPr>
        <p:spPr>
          <a:xfrm>
            <a:off x="8194288" y="4669481"/>
            <a:ext cx="1271502" cy="338554"/>
          </a:xfrm>
          <a:prstGeom prst="rect">
            <a:avLst/>
          </a:prstGeom>
          <a:noFill/>
        </p:spPr>
        <p:txBody>
          <a:bodyPr wrap="none" rtlCol="0">
            <a:spAutoFit/>
          </a:bodyPr>
          <a:lstStyle/>
          <a:p>
            <a:r>
              <a:rPr lang="en-US" sz="1600" dirty="0">
                <a:latin typeface="Brush Script MT" panose="03060802040406070304" pitchFamily="66" charset="-122"/>
                <a:ea typeface="Brush Script MT" panose="03060802040406070304" pitchFamily="66" charset="-122"/>
                <a:cs typeface="Brush Script MT" panose="03060802040406070304" pitchFamily="66" charset="-122"/>
              </a:rPr>
              <a:t>Cocky Gamecock</a:t>
            </a:r>
          </a:p>
        </p:txBody>
      </p:sp>
      <p:sp>
        <p:nvSpPr>
          <p:cNvPr id="13" name="Rectangle 12">
            <a:extLst>
              <a:ext uri="{FF2B5EF4-FFF2-40B4-BE49-F238E27FC236}">
                <a16:creationId xmlns:a16="http://schemas.microsoft.com/office/drawing/2014/main" id="{99352038-5A1A-8B41-B259-6BDF3329440C}"/>
              </a:ext>
            </a:extLst>
          </p:cNvPr>
          <p:cNvSpPr/>
          <p:nvPr/>
        </p:nvSpPr>
        <p:spPr>
          <a:xfrm>
            <a:off x="8217737" y="3359824"/>
            <a:ext cx="3136064" cy="954108"/>
          </a:xfrm>
          <a:prstGeom prst="rect">
            <a:avLst/>
          </a:prstGeom>
          <a:solidFill>
            <a:srgbClr val="0D3841">
              <a:alpha val="2941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Body</a:t>
            </a:r>
          </a:p>
        </p:txBody>
      </p:sp>
      <p:pic>
        <p:nvPicPr>
          <p:cNvPr id="6" name="Audio 5">
            <a:hlinkClick r:id="" action="ppaction://media"/>
            <a:extLst>
              <a:ext uri="{FF2B5EF4-FFF2-40B4-BE49-F238E27FC236}">
                <a16:creationId xmlns:a16="http://schemas.microsoft.com/office/drawing/2014/main" id="{4CB19147-AC7C-4329-BFB3-205DA3D0C2D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097111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50218">
        <p15:prstTrans prst="peelOff"/>
      </p:transition>
    </mc:Choice>
    <mc:Fallback xmlns="">
      <p:transition spd="slow" advTm="502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2F0CF-EEC6-6040-A860-7621B3947AB8}"/>
              </a:ext>
            </a:extLst>
          </p:cNvPr>
          <p:cNvSpPr>
            <a:spLocks noGrp="1"/>
          </p:cNvSpPr>
          <p:nvPr>
            <p:ph type="title"/>
          </p:nvPr>
        </p:nvSpPr>
        <p:spPr>
          <a:xfrm>
            <a:off x="621482" y="365125"/>
            <a:ext cx="10732318" cy="1325563"/>
          </a:xfrm>
        </p:spPr>
        <p:txBody>
          <a:bodyPr/>
          <a:lstStyle/>
          <a:p>
            <a:r>
              <a:rPr lang="en-US" dirty="0"/>
              <a:t>BEFORE YOU BEGIN: </a:t>
            </a:r>
            <a:r>
              <a:rPr lang="en-US" dirty="0">
                <a:solidFill>
                  <a:schemeClr val="accent2"/>
                </a:solidFill>
              </a:rPr>
              <a:t>DO RESEARCH</a:t>
            </a:r>
          </a:p>
        </p:txBody>
      </p:sp>
      <p:sp>
        <p:nvSpPr>
          <p:cNvPr id="3" name="Content Placeholder 2">
            <a:extLst>
              <a:ext uri="{FF2B5EF4-FFF2-40B4-BE49-F238E27FC236}">
                <a16:creationId xmlns:a16="http://schemas.microsoft.com/office/drawing/2014/main" id="{657F6E8F-407E-F248-8FCB-7C66D531053D}"/>
              </a:ext>
            </a:extLst>
          </p:cNvPr>
          <p:cNvSpPr>
            <a:spLocks noGrp="1"/>
          </p:cNvSpPr>
          <p:nvPr>
            <p:ph idx="1"/>
          </p:nvPr>
        </p:nvSpPr>
        <p:spPr>
          <a:xfrm>
            <a:off x="621482" y="3110222"/>
            <a:ext cx="6065961" cy="2798669"/>
          </a:xfrm>
        </p:spPr>
        <p:txBody>
          <a:bodyPr numCol="2">
            <a:normAutofit lnSpcReduction="10000"/>
          </a:bodyPr>
          <a:lstStyle/>
          <a:p>
            <a:pPr marL="0" indent="0">
              <a:lnSpc>
                <a:spcPct val="120000"/>
              </a:lnSpc>
              <a:buNone/>
            </a:pPr>
            <a:r>
              <a:rPr lang="en-US" b="1" u="sng" dirty="0"/>
              <a:t>Resources:</a:t>
            </a:r>
          </a:p>
          <a:p>
            <a:pPr lvl="1">
              <a:lnSpc>
                <a:spcPct val="120000"/>
              </a:lnSpc>
            </a:pPr>
            <a:r>
              <a:rPr lang="en-US" dirty="0"/>
              <a:t>O*Net</a:t>
            </a:r>
          </a:p>
          <a:p>
            <a:pPr lvl="1">
              <a:lnSpc>
                <a:spcPct val="120000"/>
              </a:lnSpc>
            </a:pPr>
            <a:r>
              <a:rPr lang="en-US" dirty="0"/>
              <a:t>Occupational Outlook Handbook</a:t>
            </a:r>
          </a:p>
          <a:p>
            <a:pPr lvl="1">
              <a:lnSpc>
                <a:spcPct val="120000"/>
              </a:lnSpc>
            </a:pPr>
            <a:endParaRPr lang="en-US" dirty="0"/>
          </a:p>
          <a:p>
            <a:pPr lvl="1">
              <a:lnSpc>
                <a:spcPct val="120000"/>
              </a:lnSpc>
            </a:pPr>
            <a:endParaRPr lang="en-US" dirty="0"/>
          </a:p>
          <a:p>
            <a:pPr lvl="1">
              <a:lnSpc>
                <a:spcPct val="120000"/>
              </a:lnSpc>
            </a:pPr>
            <a:r>
              <a:rPr lang="en-US" dirty="0"/>
              <a:t>Company’s Website</a:t>
            </a:r>
          </a:p>
          <a:p>
            <a:pPr lvl="1">
              <a:lnSpc>
                <a:spcPct val="120000"/>
              </a:lnSpc>
            </a:pPr>
            <a:r>
              <a:rPr lang="en-US" dirty="0"/>
              <a:t>Handshake</a:t>
            </a:r>
          </a:p>
          <a:p>
            <a:pPr lvl="1">
              <a:lnSpc>
                <a:spcPct val="120000"/>
              </a:lnSpc>
            </a:pPr>
            <a:r>
              <a:rPr lang="en-US" dirty="0"/>
              <a:t>Glass Door</a:t>
            </a:r>
          </a:p>
        </p:txBody>
      </p:sp>
      <p:grpSp>
        <p:nvGrpSpPr>
          <p:cNvPr id="16" name="Group 15">
            <a:extLst>
              <a:ext uri="{FF2B5EF4-FFF2-40B4-BE49-F238E27FC236}">
                <a16:creationId xmlns:a16="http://schemas.microsoft.com/office/drawing/2014/main" id="{8CB27AEB-294B-D44E-85B3-C3B7846F3425}"/>
              </a:ext>
            </a:extLst>
          </p:cNvPr>
          <p:cNvGrpSpPr/>
          <p:nvPr/>
        </p:nvGrpSpPr>
        <p:grpSpPr>
          <a:xfrm>
            <a:off x="727684" y="1739370"/>
            <a:ext cx="2325480" cy="686979"/>
            <a:chOff x="838200" y="1841857"/>
            <a:chExt cx="2325480" cy="686979"/>
          </a:xfrm>
        </p:grpSpPr>
        <p:sp>
          <p:nvSpPr>
            <p:cNvPr id="4" name="TextBox 3">
              <a:extLst>
                <a:ext uri="{FF2B5EF4-FFF2-40B4-BE49-F238E27FC236}">
                  <a16:creationId xmlns:a16="http://schemas.microsoft.com/office/drawing/2014/main" id="{DCEFA2A4-34CD-534F-ABBE-8A2D24F5AA0D}"/>
                </a:ext>
              </a:extLst>
            </p:cNvPr>
            <p:cNvSpPr txBox="1"/>
            <p:nvPr/>
          </p:nvSpPr>
          <p:spPr>
            <a:xfrm>
              <a:off x="1634363" y="1919764"/>
              <a:ext cx="1529317" cy="531167"/>
            </a:xfrm>
            <a:prstGeom prst="rect">
              <a:avLst/>
            </a:prstGeom>
            <a:noFill/>
          </p:spPr>
          <p:txBody>
            <a:bodyPr wrap="square" rtlCol="0">
              <a:spAutoFit/>
            </a:bodyPr>
            <a:lstStyle/>
            <a:p>
              <a:r>
                <a:rPr lang="en-US" sz="2400" b="1" dirty="0"/>
                <a:t>Mission</a:t>
              </a:r>
            </a:p>
          </p:txBody>
        </p:sp>
        <p:pic>
          <p:nvPicPr>
            <p:cNvPr id="11" name="Picture 10">
              <a:extLst>
                <a:ext uri="{FF2B5EF4-FFF2-40B4-BE49-F238E27FC236}">
                  <a16:creationId xmlns:a16="http://schemas.microsoft.com/office/drawing/2014/main" id="{12EB9167-BF8C-804E-8511-51B010210474}"/>
                </a:ext>
              </a:extLst>
            </p:cNvPr>
            <p:cNvPicPr>
              <a:picLocks noChangeAspect="1"/>
            </p:cNvPicPr>
            <p:nvPr/>
          </p:nvPicPr>
          <p:blipFill>
            <a:blip r:embed="rId6"/>
            <a:stretch>
              <a:fillRect/>
            </a:stretch>
          </p:blipFill>
          <p:spPr>
            <a:xfrm>
              <a:off x="838200" y="1841857"/>
              <a:ext cx="686979" cy="686979"/>
            </a:xfrm>
            <a:prstGeom prst="rect">
              <a:avLst/>
            </a:prstGeom>
          </p:spPr>
        </p:pic>
      </p:grpSp>
      <p:grpSp>
        <p:nvGrpSpPr>
          <p:cNvPr id="17" name="Group 16">
            <a:extLst>
              <a:ext uri="{FF2B5EF4-FFF2-40B4-BE49-F238E27FC236}">
                <a16:creationId xmlns:a16="http://schemas.microsoft.com/office/drawing/2014/main" id="{F06F2A5A-0F62-0B4A-A6B8-4AA240672F0F}"/>
              </a:ext>
            </a:extLst>
          </p:cNvPr>
          <p:cNvGrpSpPr/>
          <p:nvPr/>
        </p:nvGrpSpPr>
        <p:grpSpPr>
          <a:xfrm>
            <a:off x="3495464" y="1737817"/>
            <a:ext cx="2062700" cy="686979"/>
            <a:chOff x="838200" y="2950943"/>
            <a:chExt cx="2062700" cy="686979"/>
          </a:xfrm>
        </p:grpSpPr>
        <p:sp>
          <p:nvSpPr>
            <p:cNvPr id="5" name="TextBox 4">
              <a:extLst>
                <a:ext uri="{FF2B5EF4-FFF2-40B4-BE49-F238E27FC236}">
                  <a16:creationId xmlns:a16="http://schemas.microsoft.com/office/drawing/2014/main" id="{35511FD3-25A4-AD42-872B-FC52F3A78886}"/>
                </a:ext>
              </a:extLst>
            </p:cNvPr>
            <p:cNvSpPr txBox="1"/>
            <p:nvPr/>
          </p:nvSpPr>
          <p:spPr>
            <a:xfrm>
              <a:off x="1634363" y="3028849"/>
              <a:ext cx="1266537" cy="531167"/>
            </a:xfrm>
            <a:prstGeom prst="rect">
              <a:avLst/>
            </a:prstGeom>
            <a:noFill/>
          </p:spPr>
          <p:txBody>
            <a:bodyPr wrap="square" rtlCol="0">
              <a:spAutoFit/>
            </a:bodyPr>
            <a:lstStyle/>
            <a:p>
              <a:r>
                <a:rPr lang="en-US" sz="2400" b="1" dirty="0"/>
                <a:t>Vision</a:t>
              </a:r>
            </a:p>
          </p:txBody>
        </p:sp>
        <p:pic>
          <p:nvPicPr>
            <p:cNvPr id="12" name="Picture 11">
              <a:extLst>
                <a:ext uri="{FF2B5EF4-FFF2-40B4-BE49-F238E27FC236}">
                  <a16:creationId xmlns:a16="http://schemas.microsoft.com/office/drawing/2014/main" id="{F3C2BFB5-546D-854C-A1B7-4B1ED96BCA88}"/>
                </a:ext>
              </a:extLst>
            </p:cNvPr>
            <p:cNvPicPr>
              <a:picLocks noChangeAspect="1"/>
            </p:cNvPicPr>
            <p:nvPr/>
          </p:nvPicPr>
          <p:blipFill>
            <a:blip r:embed="rId6"/>
            <a:stretch>
              <a:fillRect/>
            </a:stretch>
          </p:blipFill>
          <p:spPr>
            <a:xfrm>
              <a:off x="838200" y="2950943"/>
              <a:ext cx="686979" cy="686979"/>
            </a:xfrm>
            <a:prstGeom prst="rect">
              <a:avLst/>
            </a:prstGeom>
          </p:spPr>
        </p:pic>
      </p:grpSp>
      <p:grpSp>
        <p:nvGrpSpPr>
          <p:cNvPr id="18" name="Group 17">
            <a:extLst>
              <a:ext uri="{FF2B5EF4-FFF2-40B4-BE49-F238E27FC236}">
                <a16:creationId xmlns:a16="http://schemas.microsoft.com/office/drawing/2014/main" id="{B172803A-9A61-F04E-B630-F258D48F87F0}"/>
              </a:ext>
            </a:extLst>
          </p:cNvPr>
          <p:cNvGrpSpPr/>
          <p:nvPr/>
        </p:nvGrpSpPr>
        <p:grpSpPr>
          <a:xfrm>
            <a:off x="6000465" y="1739370"/>
            <a:ext cx="2224723" cy="686979"/>
            <a:chOff x="838200" y="4060029"/>
            <a:chExt cx="2224723" cy="686979"/>
          </a:xfrm>
        </p:grpSpPr>
        <p:sp>
          <p:nvSpPr>
            <p:cNvPr id="6" name="TextBox 5">
              <a:extLst>
                <a:ext uri="{FF2B5EF4-FFF2-40B4-BE49-F238E27FC236}">
                  <a16:creationId xmlns:a16="http://schemas.microsoft.com/office/drawing/2014/main" id="{84100B5F-DDF6-7F4C-AEE3-49922DAB1912}"/>
                </a:ext>
              </a:extLst>
            </p:cNvPr>
            <p:cNvSpPr txBox="1"/>
            <p:nvPr/>
          </p:nvSpPr>
          <p:spPr>
            <a:xfrm>
              <a:off x="1634363" y="4137933"/>
              <a:ext cx="1428560" cy="531167"/>
            </a:xfrm>
            <a:prstGeom prst="rect">
              <a:avLst/>
            </a:prstGeom>
            <a:noFill/>
          </p:spPr>
          <p:txBody>
            <a:bodyPr wrap="square" rtlCol="0">
              <a:spAutoFit/>
            </a:bodyPr>
            <a:lstStyle/>
            <a:p>
              <a:r>
                <a:rPr lang="en-US" sz="2400" b="1" dirty="0"/>
                <a:t>Values</a:t>
              </a:r>
            </a:p>
          </p:txBody>
        </p:sp>
        <p:pic>
          <p:nvPicPr>
            <p:cNvPr id="13" name="Picture 12">
              <a:extLst>
                <a:ext uri="{FF2B5EF4-FFF2-40B4-BE49-F238E27FC236}">
                  <a16:creationId xmlns:a16="http://schemas.microsoft.com/office/drawing/2014/main" id="{B0D17F7B-D3E7-1840-B509-C399EC4FD889}"/>
                </a:ext>
              </a:extLst>
            </p:cNvPr>
            <p:cNvPicPr>
              <a:picLocks noChangeAspect="1"/>
            </p:cNvPicPr>
            <p:nvPr/>
          </p:nvPicPr>
          <p:blipFill>
            <a:blip r:embed="rId6"/>
            <a:stretch>
              <a:fillRect/>
            </a:stretch>
          </p:blipFill>
          <p:spPr>
            <a:xfrm>
              <a:off x="838200" y="4060029"/>
              <a:ext cx="686979" cy="686979"/>
            </a:xfrm>
            <a:prstGeom prst="rect">
              <a:avLst/>
            </a:prstGeom>
          </p:spPr>
        </p:pic>
      </p:grpSp>
      <p:grpSp>
        <p:nvGrpSpPr>
          <p:cNvPr id="19" name="Group 18">
            <a:extLst>
              <a:ext uri="{FF2B5EF4-FFF2-40B4-BE49-F238E27FC236}">
                <a16:creationId xmlns:a16="http://schemas.microsoft.com/office/drawing/2014/main" id="{649B5B95-3A0F-7B46-90F2-FCD708A32048}"/>
              </a:ext>
            </a:extLst>
          </p:cNvPr>
          <p:cNvGrpSpPr/>
          <p:nvPr/>
        </p:nvGrpSpPr>
        <p:grpSpPr>
          <a:xfrm>
            <a:off x="8433310" y="1690688"/>
            <a:ext cx="3663155" cy="956100"/>
            <a:chOff x="860445" y="5126876"/>
            <a:chExt cx="3663155" cy="956100"/>
          </a:xfrm>
        </p:grpSpPr>
        <p:sp>
          <p:nvSpPr>
            <p:cNvPr id="7" name="TextBox 6">
              <a:extLst>
                <a:ext uri="{FF2B5EF4-FFF2-40B4-BE49-F238E27FC236}">
                  <a16:creationId xmlns:a16="http://schemas.microsoft.com/office/drawing/2014/main" id="{ADF4E6FB-6539-F14F-9F62-9CD5C5DB7D25}"/>
                </a:ext>
              </a:extLst>
            </p:cNvPr>
            <p:cNvSpPr txBox="1"/>
            <p:nvPr/>
          </p:nvSpPr>
          <p:spPr>
            <a:xfrm>
              <a:off x="1634363" y="5126876"/>
              <a:ext cx="2889237" cy="956100"/>
            </a:xfrm>
            <a:prstGeom prst="rect">
              <a:avLst/>
            </a:prstGeom>
            <a:noFill/>
          </p:spPr>
          <p:txBody>
            <a:bodyPr wrap="square" rtlCol="0">
              <a:spAutoFit/>
            </a:bodyPr>
            <a:lstStyle/>
            <a:p>
              <a:r>
                <a:rPr lang="en-US" sz="2400" b="1" dirty="0"/>
                <a:t>Current News &amp; Industry Trends</a:t>
              </a:r>
            </a:p>
          </p:txBody>
        </p:sp>
        <p:pic>
          <p:nvPicPr>
            <p:cNvPr id="14" name="Picture 13">
              <a:extLst>
                <a:ext uri="{FF2B5EF4-FFF2-40B4-BE49-F238E27FC236}">
                  <a16:creationId xmlns:a16="http://schemas.microsoft.com/office/drawing/2014/main" id="{58710706-B483-1347-807A-E10FC22E75C5}"/>
                </a:ext>
              </a:extLst>
            </p:cNvPr>
            <p:cNvPicPr>
              <a:picLocks noChangeAspect="1"/>
            </p:cNvPicPr>
            <p:nvPr/>
          </p:nvPicPr>
          <p:blipFill>
            <a:blip r:embed="rId6"/>
            <a:stretch>
              <a:fillRect/>
            </a:stretch>
          </p:blipFill>
          <p:spPr>
            <a:xfrm>
              <a:off x="860445" y="5175558"/>
              <a:ext cx="686979" cy="686979"/>
            </a:xfrm>
            <a:prstGeom prst="rect">
              <a:avLst/>
            </a:prstGeom>
          </p:spPr>
        </p:pic>
      </p:grpSp>
      <p:sp>
        <p:nvSpPr>
          <p:cNvPr id="20" name="Pentagon 19">
            <a:extLst>
              <a:ext uri="{FF2B5EF4-FFF2-40B4-BE49-F238E27FC236}">
                <a16:creationId xmlns:a16="http://schemas.microsoft.com/office/drawing/2014/main" id="{0F4C865C-4E28-8C4E-B853-AE2C5671E6B3}"/>
              </a:ext>
            </a:extLst>
          </p:cNvPr>
          <p:cNvSpPr/>
          <p:nvPr/>
        </p:nvSpPr>
        <p:spPr>
          <a:xfrm flipH="1">
            <a:off x="6578221" y="3575713"/>
            <a:ext cx="5518242" cy="1609304"/>
          </a:xfrm>
          <a:prstGeom prst="homePlat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a:p>
            <a:pPr algn="ctr"/>
            <a:r>
              <a:rPr lang="en-US" sz="2400" b="1" u="sng" dirty="0"/>
              <a:t>Tip:</a:t>
            </a:r>
            <a:r>
              <a:rPr lang="en-US" sz="2400" b="1" dirty="0"/>
              <a:t> </a:t>
            </a:r>
            <a:r>
              <a:rPr lang="en-US" sz="2400" dirty="0"/>
              <a:t>Match your knowledge, skills, and abilities with the position, company, and industry </a:t>
            </a:r>
          </a:p>
          <a:p>
            <a:pPr algn="ctr"/>
            <a:endParaRPr lang="en-US" sz="2400" dirty="0"/>
          </a:p>
        </p:txBody>
      </p:sp>
      <p:pic>
        <p:nvPicPr>
          <p:cNvPr id="22" name="Picture 21">
            <a:extLst>
              <a:ext uri="{FF2B5EF4-FFF2-40B4-BE49-F238E27FC236}">
                <a16:creationId xmlns:a16="http://schemas.microsoft.com/office/drawing/2014/main" id="{497B3D2B-86E8-654E-A40B-F62262293653}"/>
              </a:ext>
            </a:extLst>
          </p:cNvPr>
          <p:cNvPicPr>
            <a:picLocks noChangeAspect="1"/>
          </p:cNvPicPr>
          <p:nvPr/>
        </p:nvPicPr>
        <p:blipFill>
          <a:blip r:embed="rId7"/>
          <a:stretch>
            <a:fillRect/>
          </a:stretch>
        </p:blipFill>
        <p:spPr>
          <a:xfrm>
            <a:off x="7748689" y="156649"/>
            <a:ext cx="1371600" cy="1371600"/>
          </a:xfrm>
          <a:prstGeom prst="rect">
            <a:avLst/>
          </a:prstGeom>
        </p:spPr>
      </p:pic>
      <p:pic>
        <p:nvPicPr>
          <p:cNvPr id="24" name="Audio 23">
            <a:hlinkClick r:id="" action="ppaction://media"/>
            <a:extLst>
              <a:ext uri="{FF2B5EF4-FFF2-40B4-BE49-F238E27FC236}">
                <a16:creationId xmlns:a16="http://schemas.microsoft.com/office/drawing/2014/main" id="{F190B174-C256-49F7-BDE3-AF28FB72730F}"/>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9897509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95149">
        <p15:prstTrans prst="peelOff"/>
      </p:transition>
    </mc:Choice>
    <mc:Fallback xmlns="">
      <p:transition spd="slow" advTm="951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par>
                                <p:cTn id="7" presetID="49" presetClass="entr" presetSubtype="0" decel="100000" fill="hold" nodeType="withEffect">
                                  <p:stCondLst>
                                    <p:cond delay="0"/>
                                  </p:stCondLst>
                                  <p:childTnLst>
                                    <p:set>
                                      <p:cBhvr>
                                        <p:cTn id="8" dur="1" fill="hold">
                                          <p:stCondLst>
                                            <p:cond delay="0"/>
                                          </p:stCondLst>
                                        </p:cTn>
                                        <p:tgtEl>
                                          <p:spTgt spid="22"/>
                                        </p:tgtEl>
                                        <p:attrNameLst>
                                          <p:attrName>style.visibility</p:attrName>
                                        </p:attrNameLst>
                                      </p:cBhvr>
                                      <p:to>
                                        <p:strVal val="visible"/>
                                      </p:to>
                                    </p:set>
                                    <p:anim calcmode="lin" valueType="num">
                                      <p:cBhvr>
                                        <p:cTn id="9" dur="500" fill="hold"/>
                                        <p:tgtEl>
                                          <p:spTgt spid="22"/>
                                        </p:tgtEl>
                                        <p:attrNameLst>
                                          <p:attrName>ppt_w</p:attrName>
                                        </p:attrNameLst>
                                      </p:cBhvr>
                                      <p:tavLst>
                                        <p:tav tm="0">
                                          <p:val>
                                            <p:fltVal val="0"/>
                                          </p:val>
                                        </p:tav>
                                        <p:tav tm="100000">
                                          <p:val>
                                            <p:strVal val="#ppt_w"/>
                                          </p:val>
                                        </p:tav>
                                      </p:tavLst>
                                    </p:anim>
                                    <p:anim calcmode="lin" valueType="num">
                                      <p:cBhvr>
                                        <p:cTn id="10" dur="500" fill="hold"/>
                                        <p:tgtEl>
                                          <p:spTgt spid="22"/>
                                        </p:tgtEl>
                                        <p:attrNameLst>
                                          <p:attrName>ppt_h</p:attrName>
                                        </p:attrNameLst>
                                      </p:cBhvr>
                                      <p:tavLst>
                                        <p:tav tm="0">
                                          <p:val>
                                            <p:fltVal val="0"/>
                                          </p:val>
                                        </p:tav>
                                        <p:tav tm="100000">
                                          <p:val>
                                            <p:strVal val="#ppt_h"/>
                                          </p:val>
                                        </p:tav>
                                      </p:tavLst>
                                    </p:anim>
                                    <p:anim calcmode="lin" valueType="num">
                                      <p:cBhvr>
                                        <p:cTn id="11" dur="500" fill="hold"/>
                                        <p:tgtEl>
                                          <p:spTgt spid="22"/>
                                        </p:tgtEl>
                                        <p:attrNameLst>
                                          <p:attrName>style.rotation</p:attrName>
                                        </p:attrNameLst>
                                      </p:cBhvr>
                                      <p:tavLst>
                                        <p:tav tm="0">
                                          <p:val>
                                            <p:fltVal val="360"/>
                                          </p:val>
                                        </p:tav>
                                        <p:tav tm="100000">
                                          <p:val>
                                            <p:fltVal val="0"/>
                                          </p:val>
                                        </p:tav>
                                      </p:tavLst>
                                    </p:anim>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fill="hold"/>
                                        <p:tgtEl>
                                          <p:spTgt spid="20"/>
                                        </p:tgtEl>
                                        <p:attrNameLst>
                                          <p:attrName>ppt_x</p:attrName>
                                        </p:attrNameLst>
                                      </p:cBhvr>
                                      <p:tavLst>
                                        <p:tav tm="0">
                                          <p:val>
                                            <p:strVal val="1+#ppt_w/2"/>
                                          </p:val>
                                        </p:tav>
                                        <p:tav tm="100000">
                                          <p:val>
                                            <p:strVal val="#ppt_x"/>
                                          </p:val>
                                        </p:tav>
                                      </p:tavLst>
                                    </p:anim>
                                    <p:anim calcmode="lin" valueType="num">
                                      <p:cBhvr additive="base">
                                        <p:cTn id="1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24"/>
                </p:tgtEl>
              </p:cMediaNode>
            </p:audio>
          </p:childTnLst>
        </p:cTn>
      </p:par>
    </p:tnLst>
    <p:bldLst>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2F0CF-EEC6-6040-A860-7621B3947AB8}"/>
              </a:ext>
            </a:extLst>
          </p:cNvPr>
          <p:cNvSpPr>
            <a:spLocks noGrp="1"/>
          </p:cNvSpPr>
          <p:nvPr>
            <p:ph type="title"/>
          </p:nvPr>
        </p:nvSpPr>
        <p:spPr>
          <a:xfrm>
            <a:off x="621482" y="365125"/>
            <a:ext cx="10732318" cy="1325563"/>
          </a:xfrm>
        </p:spPr>
        <p:txBody>
          <a:bodyPr/>
          <a:lstStyle/>
          <a:p>
            <a:r>
              <a:rPr lang="en-US" dirty="0"/>
              <a:t>BEFORE YOU BEGIN: </a:t>
            </a:r>
            <a:r>
              <a:rPr lang="en-US" dirty="0">
                <a:solidFill>
                  <a:schemeClr val="accent5"/>
                </a:solidFill>
              </a:rPr>
              <a:t>Understand the position</a:t>
            </a:r>
          </a:p>
        </p:txBody>
      </p:sp>
      <p:sp>
        <p:nvSpPr>
          <p:cNvPr id="10" name="Rectangle 9">
            <a:extLst>
              <a:ext uri="{FF2B5EF4-FFF2-40B4-BE49-F238E27FC236}">
                <a16:creationId xmlns:a16="http://schemas.microsoft.com/office/drawing/2014/main" id="{BDEBD581-5512-BA4C-9F9E-72E7243F7AEB}"/>
              </a:ext>
            </a:extLst>
          </p:cNvPr>
          <p:cNvSpPr/>
          <p:nvPr/>
        </p:nvSpPr>
        <p:spPr>
          <a:xfrm>
            <a:off x="220014" y="1707331"/>
            <a:ext cx="940095" cy="95410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bIns="182880" rtlCol="0" anchor="ctr"/>
          <a:lstStyle/>
          <a:p>
            <a:pPr algn="ctr"/>
            <a:r>
              <a:rPr lang="en-US" sz="6000" dirty="0">
                <a:latin typeface="Georgia" panose="02040502050405020303" pitchFamily="18" charset="0"/>
              </a:rPr>
              <a:t>1</a:t>
            </a:r>
          </a:p>
        </p:txBody>
      </p:sp>
      <p:sp>
        <p:nvSpPr>
          <p:cNvPr id="15" name="TextBox 14">
            <a:extLst>
              <a:ext uri="{FF2B5EF4-FFF2-40B4-BE49-F238E27FC236}">
                <a16:creationId xmlns:a16="http://schemas.microsoft.com/office/drawing/2014/main" id="{A603F605-51E8-6F4E-AE47-75054A44B417}"/>
              </a:ext>
            </a:extLst>
          </p:cNvPr>
          <p:cNvSpPr txBox="1"/>
          <p:nvPr/>
        </p:nvSpPr>
        <p:spPr>
          <a:xfrm>
            <a:off x="1256360" y="1857533"/>
            <a:ext cx="10097439" cy="523220"/>
          </a:xfrm>
          <a:prstGeom prst="rect">
            <a:avLst/>
          </a:prstGeom>
          <a:noFill/>
        </p:spPr>
        <p:txBody>
          <a:bodyPr wrap="square" rtlCol="0">
            <a:spAutoFit/>
          </a:bodyPr>
          <a:lstStyle/>
          <a:p>
            <a:r>
              <a:rPr lang="en-US" sz="2800" dirty="0"/>
              <a:t>Read through the job description for </a:t>
            </a:r>
            <a:r>
              <a:rPr lang="en-US" sz="2800" b="1" dirty="0"/>
              <a:t>general understanding </a:t>
            </a:r>
          </a:p>
        </p:txBody>
      </p:sp>
      <p:sp>
        <p:nvSpPr>
          <p:cNvPr id="21" name="Rectangle 20">
            <a:extLst>
              <a:ext uri="{FF2B5EF4-FFF2-40B4-BE49-F238E27FC236}">
                <a16:creationId xmlns:a16="http://schemas.microsoft.com/office/drawing/2014/main" id="{2BA93823-069E-0B49-99FC-DCCFA5433003}"/>
              </a:ext>
            </a:extLst>
          </p:cNvPr>
          <p:cNvSpPr/>
          <p:nvPr/>
        </p:nvSpPr>
        <p:spPr>
          <a:xfrm>
            <a:off x="220014" y="3070818"/>
            <a:ext cx="940095" cy="95410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bIns="182880" rtlCol="0" anchor="ctr"/>
          <a:lstStyle/>
          <a:p>
            <a:pPr algn="ctr"/>
            <a:r>
              <a:rPr lang="en-US" sz="6000" dirty="0">
                <a:latin typeface="Georgia" panose="02040502050405020303" pitchFamily="18" charset="0"/>
              </a:rPr>
              <a:t>2</a:t>
            </a:r>
          </a:p>
        </p:txBody>
      </p:sp>
      <p:sp>
        <p:nvSpPr>
          <p:cNvPr id="22" name="TextBox 21">
            <a:extLst>
              <a:ext uri="{FF2B5EF4-FFF2-40B4-BE49-F238E27FC236}">
                <a16:creationId xmlns:a16="http://schemas.microsoft.com/office/drawing/2014/main" id="{B3A4EDB6-FC96-D94E-B37E-00DD8BB6C7F7}"/>
              </a:ext>
            </a:extLst>
          </p:cNvPr>
          <p:cNvSpPr txBox="1"/>
          <p:nvPr/>
        </p:nvSpPr>
        <p:spPr>
          <a:xfrm>
            <a:off x="1256359" y="3065587"/>
            <a:ext cx="10097439" cy="954107"/>
          </a:xfrm>
          <a:prstGeom prst="rect">
            <a:avLst/>
          </a:prstGeom>
          <a:noFill/>
        </p:spPr>
        <p:txBody>
          <a:bodyPr wrap="square" rtlCol="0">
            <a:spAutoFit/>
          </a:bodyPr>
          <a:lstStyle/>
          <a:p>
            <a:pPr>
              <a:lnSpc>
                <a:spcPct val="100000"/>
              </a:lnSpc>
              <a:spcBef>
                <a:spcPts val="0"/>
              </a:spcBef>
            </a:pPr>
            <a:r>
              <a:rPr lang="en-US" sz="2800" dirty="0"/>
              <a:t>Read through the job description to </a:t>
            </a:r>
            <a:r>
              <a:rPr lang="en-US" sz="2800" b="1" dirty="0"/>
              <a:t>identify variety of interests in position and company</a:t>
            </a:r>
            <a:r>
              <a:rPr lang="en-US" sz="2800" dirty="0"/>
              <a:t> and underline them </a:t>
            </a:r>
          </a:p>
        </p:txBody>
      </p:sp>
      <p:sp>
        <p:nvSpPr>
          <p:cNvPr id="24" name="Rectangle 23">
            <a:extLst>
              <a:ext uri="{FF2B5EF4-FFF2-40B4-BE49-F238E27FC236}">
                <a16:creationId xmlns:a16="http://schemas.microsoft.com/office/drawing/2014/main" id="{23334B85-4964-6F45-8612-618FF5DF9DD9}"/>
              </a:ext>
            </a:extLst>
          </p:cNvPr>
          <p:cNvSpPr/>
          <p:nvPr/>
        </p:nvSpPr>
        <p:spPr>
          <a:xfrm>
            <a:off x="220014" y="4440486"/>
            <a:ext cx="940095" cy="95410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bIns="182880" rtlCol="0" anchor="ctr"/>
          <a:lstStyle/>
          <a:p>
            <a:pPr algn="ctr"/>
            <a:r>
              <a:rPr lang="en-US" sz="6000" dirty="0">
                <a:latin typeface="Georgia" panose="02040502050405020303" pitchFamily="18" charset="0"/>
              </a:rPr>
              <a:t>3</a:t>
            </a:r>
          </a:p>
        </p:txBody>
      </p:sp>
      <p:sp>
        <p:nvSpPr>
          <p:cNvPr id="25" name="TextBox 24">
            <a:extLst>
              <a:ext uri="{FF2B5EF4-FFF2-40B4-BE49-F238E27FC236}">
                <a16:creationId xmlns:a16="http://schemas.microsoft.com/office/drawing/2014/main" id="{9F909454-A921-5840-A5CB-8782347167C8}"/>
              </a:ext>
            </a:extLst>
          </p:cNvPr>
          <p:cNvSpPr txBox="1"/>
          <p:nvPr/>
        </p:nvSpPr>
        <p:spPr>
          <a:xfrm>
            <a:off x="1256358" y="4440486"/>
            <a:ext cx="10097439" cy="954107"/>
          </a:xfrm>
          <a:prstGeom prst="rect">
            <a:avLst/>
          </a:prstGeom>
          <a:noFill/>
        </p:spPr>
        <p:txBody>
          <a:bodyPr wrap="square" rtlCol="0">
            <a:spAutoFit/>
          </a:bodyPr>
          <a:lstStyle/>
          <a:p>
            <a:pPr>
              <a:lnSpc>
                <a:spcPct val="100000"/>
              </a:lnSpc>
              <a:spcBef>
                <a:spcPts val="0"/>
              </a:spcBef>
            </a:pPr>
            <a:r>
              <a:rPr lang="en-US" sz="2800" dirty="0"/>
              <a:t>Read through the job description to </a:t>
            </a:r>
            <a:r>
              <a:rPr lang="en-US" sz="2800" b="1" dirty="0"/>
              <a:t>identify technical and softs skills necessary </a:t>
            </a:r>
            <a:r>
              <a:rPr lang="en-US" sz="2800" dirty="0"/>
              <a:t>to complete job and highlight them </a:t>
            </a:r>
          </a:p>
        </p:txBody>
      </p:sp>
      <p:pic>
        <p:nvPicPr>
          <p:cNvPr id="27" name="Picture 26">
            <a:extLst>
              <a:ext uri="{FF2B5EF4-FFF2-40B4-BE49-F238E27FC236}">
                <a16:creationId xmlns:a16="http://schemas.microsoft.com/office/drawing/2014/main" id="{61AFE723-F71A-474A-9000-63ED323D20E7}"/>
              </a:ext>
            </a:extLst>
          </p:cNvPr>
          <p:cNvPicPr>
            <a:picLocks noChangeAspect="1"/>
          </p:cNvPicPr>
          <p:nvPr/>
        </p:nvPicPr>
        <p:blipFill>
          <a:blip r:embed="rId5"/>
          <a:stretch>
            <a:fillRect/>
          </a:stretch>
        </p:blipFill>
        <p:spPr>
          <a:xfrm>
            <a:off x="10782297" y="372116"/>
            <a:ext cx="1143000" cy="1143000"/>
          </a:xfrm>
          <a:prstGeom prst="rect">
            <a:avLst/>
          </a:prstGeom>
        </p:spPr>
      </p:pic>
      <p:pic>
        <p:nvPicPr>
          <p:cNvPr id="3" name="Audio 2">
            <a:hlinkClick r:id="" action="ppaction://media"/>
            <a:extLst>
              <a:ext uri="{FF2B5EF4-FFF2-40B4-BE49-F238E27FC236}">
                <a16:creationId xmlns:a16="http://schemas.microsoft.com/office/drawing/2014/main" id="{74E194D8-C321-4A2B-92F5-6D3975A40BD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069008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77120">
        <p15:prstTrans prst="peelOff"/>
      </p:transition>
    </mc:Choice>
    <mc:Fallback xmlns="">
      <p:transition spd="slow" advTm="771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49" presetClass="entr" presetSubtype="0" decel="100000" fill="hold" nodeType="afterEffect">
                                  <p:stCondLst>
                                    <p:cond delay="0"/>
                                  </p:stCondLst>
                                  <p:childTnLst>
                                    <p:set>
                                      <p:cBhvr>
                                        <p:cTn id="9" dur="1" fill="hold">
                                          <p:stCondLst>
                                            <p:cond delay="0"/>
                                          </p:stCondLst>
                                        </p:cTn>
                                        <p:tgtEl>
                                          <p:spTgt spid="27"/>
                                        </p:tgtEl>
                                        <p:attrNameLst>
                                          <p:attrName>style.visibility</p:attrName>
                                        </p:attrNameLst>
                                      </p:cBhvr>
                                      <p:to>
                                        <p:strVal val="visible"/>
                                      </p:to>
                                    </p:set>
                                    <p:anim calcmode="lin" valueType="num">
                                      <p:cBhvr>
                                        <p:cTn id="10" dur="500" fill="hold"/>
                                        <p:tgtEl>
                                          <p:spTgt spid="27"/>
                                        </p:tgtEl>
                                        <p:attrNameLst>
                                          <p:attrName>ppt_w</p:attrName>
                                        </p:attrNameLst>
                                      </p:cBhvr>
                                      <p:tavLst>
                                        <p:tav tm="0">
                                          <p:val>
                                            <p:fltVal val="0"/>
                                          </p:val>
                                        </p:tav>
                                        <p:tav tm="100000">
                                          <p:val>
                                            <p:strVal val="#ppt_w"/>
                                          </p:val>
                                        </p:tav>
                                      </p:tavLst>
                                    </p:anim>
                                    <p:anim calcmode="lin" valueType="num">
                                      <p:cBhvr>
                                        <p:cTn id="11" dur="500" fill="hold"/>
                                        <p:tgtEl>
                                          <p:spTgt spid="27"/>
                                        </p:tgtEl>
                                        <p:attrNameLst>
                                          <p:attrName>ppt_h</p:attrName>
                                        </p:attrNameLst>
                                      </p:cBhvr>
                                      <p:tavLst>
                                        <p:tav tm="0">
                                          <p:val>
                                            <p:fltVal val="0"/>
                                          </p:val>
                                        </p:tav>
                                        <p:tav tm="100000">
                                          <p:val>
                                            <p:strVal val="#ppt_h"/>
                                          </p:val>
                                        </p:tav>
                                      </p:tavLst>
                                    </p:anim>
                                    <p:anim calcmode="lin" valueType="num">
                                      <p:cBhvr>
                                        <p:cTn id="12" dur="500" fill="hold"/>
                                        <p:tgtEl>
                                          <p:spTgt spid="27"/>
                                        </p:tgtEl>
                                        <p:attrNameLst>
                                          <p:attrName>style.rotation</p:attrName>
                                        </p:attrNameLst>
                                      </p:cBhvr>
                                      <p:tavLst>
                                        <p:tav tm="0">
                                          <p:val>
                                            <p:fltVal val="360"/>
                                          </p:val>
                                        </p:tav>
                                        <p:tav tm="100000">
                                          <p:val>
                                            <p:fltVal val="0"/>
                                          </p:val>
                                        </p:tav>
                                      </p:tavLst>
                                    </p:anim>
                                    <p:animEffect transition="in" filter="fade">
                                      <p:cBhvr>
                                        <p:cTn id="1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642464A-5633-FF49-A121-253DBAD10FFD}"/>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111362" y="-479663"/>
            <a:ext cx="5820154" cy="8096744"/>
          </a:xfrm>
          <a:prstGeom prst="rect">
            <a:avLst/>
          </a:prstGeom>
        </p:spPr>
      </p:pic>
      <p:sp>
        <p:nvSpPr>
          <p:cNvPr id="28" name="TextBox 27">
            <a:extLst>
              <a:ext uri="{FF2B5EF4-FFF2-40B4-BE49-F238E27FC236}">
                <a16:creationId xmlns:a16="http://schemas.microsoft.com/office/drawing/2014/main" id="{A2D7E997-A957-F145-AF95-BEE5F5AAE135}"/>
              </a:ext>
            </a:extLst>
          </p:cNvPr>
          <p:cNvSpPr txBox="1"/>
          <p:nvPr/>
        </p:nvSpPr>
        <p:spPr>
          <a:xfrm>
            <a:off x="5009860" y="523524"/>
            <a:ext cx="2997937" cy="769441"/>
          </a:xfrm>
          <a:prstGeom prst="rect">
            <a:avLst/>
          </a:prstGeom>
          <a:solidFill>
            <a:schemeClr val="accent1"/>
          </a:solidFill>
        </p:spPr>
        <p:txBody>
          <a:bodyPr wrap="none" rtlCol="0">
            <a:spAutoFit/>
          </a:bodyPr>
          <a:lstStyle/>
          <a:p>
            <a:r>
              <a:rPr lang="en-US" sz="4400" dirty="0">
                <a:solidFill>
                  <a:schemeClr val="bg1"/>
                </a:solidFill>
                <a:latin typeface="Impact" panose="020B0806030902050204" pitchFamily="34" charset="0"/>
              </a:rPr>
              <a:t>ADDRESSING</a:t>
            </a:r>
          </a:p>
        </p:txBody>
      </p:sp>
      <p:grpSp>
        <p:nvGrpSpPr>
          <p:cNvPr id="3" name="Group 2">
            <a:extLst>
              <a:ext uri="{FF2B5EF4-FFF2-40B4-BE49-F238E27FC236}">
                <a16:creationId xmlns:a16="http://schemas.microsoft.com/office/drawing/2014/main" id="{FA0C6CA2-F23B-254F-B0DD-CF5AF12CEEE6}"/>
              </a:ext>
            </a:extLst>
          </p:cNvPr>
          <p:cNvGrpSpPr/>
          <p:nvPr/>
        </p:nvGrpSpPr>
        <p:grpSpPr>
          <a:xfrm>
            <a:off x="5005565" y="1825194"/>
            <a:ext cx="5115887" cy="2727595"/>
            <a:chOff x="5005565" y="1864417"/>
            <a:chExt cx="5115887" cy="2727595"/>
          </a:xfrm>
        </p:grpSpPr>
        <p:sp>
          <p:nvSpPr>
            <p:cNvPr id="29" name="TextBox 28">
              <a:extLst>
                <a:ext uri="{FF2B5EF4-FFF2-40B4-BE49-F238E27FC236}">
                  <a16:creationId xmlns:a16="http://schemas.microsoft.com/office/drawing/2014/main" id="{BA35CEC3-FB65-E347-9A5E-D08295718A8E}"/>
                </a:ext>
              </a:extLst>
            </p:cNvPr>
            <p:cNvSpPr txBox="1"/>
            <p:nvPr/>
          </p:nvSpPr>
          <p:spPr>
            <a:xfrm>
              <a:off x="5009860" y="1864417"/>
              <a:ext cx="5111592" cy="769441"/>
            </a:xfrm>
            <a:prstGeom prst="rect">
              <a:avLst/>
            </a:prstGeom>
            <a:solidFill>
              <a:schemeClr val="accent5"/>
            </a:solidFill>
          </p:spPr>
          <p:txBody>
            <a:bodyPr wrap="none" rtlCol="0">
              <a:spAutoFit/>
            </a:bodyPr>
            <a:lstStyle/>
            <a:p>
              <a:r>
                <a:rPr lang="en-US" sz="4400" dirty="0">
                  <a:solidFill>
                    <a:schemeClr val="bg1"/>
                  </a:solidFill>
                  <a:latin typeface="Impact" panose="020B0806030902050204" pitchFamily="34" charset="0"/>
                </a:rPr>
                <a:t>ATTENTION &amp; INTEREST</a:t>
              </a:r>
            </a:p>
          </p:txBody>
        </p:sp>
        <p:sp>
          <p:nvSpPr>
            <p:cNvPr id="30" name="TextBox 29">
              <a:extLst>
                <a:ext uri="{FF2B5EF4-FFF2-40B4-BE49-F238E27FC236}">
                  <a16:creationId xmlns:a16="http://schemas.microsoft.com/office/drawing/2014/main" id="{F37AA7E1-3EB2-464C-B771-32B65DDDD755}"/>
                </a:ext>
              </a:extLst>
            </p:cNvPr>
            <p:cNvSpPr txBox="1"/>
            <p:nvPr/>
          </p:nvSpPr>
          <p:spPr>
            <a:xfrm>
              <a:off x="5005565" y="2838491"/>
              <a:ext cx="4917628" cy="769441"/>
            </a:xfrm>
            <a:prstGeom prst="rect">
              <a:avLst/>
            </a:prstGeom>
            <a:solidFill>
              <a:schemeClr val="accent3"/>
            </a:solidFill>
          </p:spPr>
          <p:txBody>
            <a:bodyPr wrap="none" rtlCol="0">
              <a:spAutoFit/>
            </a:bodyPr>
            <a:lstStyle/>
            <a:p>
              <a:r>
                <a:rPr lang="en-US" sz="4400" dirty="0">
                  <a:solidFill>
                    <a:schemeClr val="bg1"/>
                  </a:solidFill>
                  <a:latin typeface="Impact" panose="020B0806030902050204" pitchFamily="34" charset="0"/>
                </a:rPr>
                <a:t>QUALIFICATIONS &amp; FIT</a:t>
              </a:r>
            </a:p>
          </p:txBody>
        </p:sp>
        <p:sp>
          <p:nvSpPr>
            <p:cNvPr id="31" name="TextBox 30">
              <a:extLst>
                <a:ext uri="{FF2B5EF4-FFF2-40B4-BE49-F238E27FC236}">
                  <a16:creationId xmlns:a16="http://schemas.microsoft.com/office/drawing/2014/main" id="{CBEC4251-7E84-5847-AD56-EEDEDA6880E9}"/>
                </a:ext>
              </a:extLst>
            </p:cNvPr>
            <p:cNvSpPr txBox="1"/>
            <p:nvPr/>
          </p:nvSpPr>
          <p:spPr>
            <a:xfrm>
              <a:off x="5005565" y="3822571"/>
              <a:ext cx="5087226" cy="769441"/>
            </a:xfrm>
            <a:prstGeom prst="rect">
              <a:avLst/>
            </a:prstGeom>
            <a:solidFill>
              <a:schemeClr val="accent2"/>
            </a:solidFill>
          </p:spPr>
          <p:txBody>
            <a:bodyPr wrap="none" rtlCol="0">
              <a:spAutoFit/>
            </a:bodyPr>
            <a:lstStyle/>
            <a:p>
              <a:r>
                <a:rPr lang="en-US" sz="4400" dirty="0">
                  <a:solidFill>
                    <a:schemeClr val="bg1"/>
                  </a:solidFill>
                  <a:latin typeface="Impact" panose="020B0806030902050204" pitchFamily="34" charset="0"/>
                </a:rPr>
                <a:t>CLOSING &amp; FOLLOW-UP</a:t>
              </a:r>
            </a:p>
          </p:txBody>
        </p:sp>
      </p:grpSp>
      <p:sp>
        <p:nvSpPr>
          <p:cNvPr id="26" name="TextBox 25">
            <a:extLst>
              <a:ext uri="{FF2B5EF4-FFF2-40B4-BE49-F238E27FC236}">
                <a16:creationId xmlns:a16="http://schemas.microsoft.com/office/drawing/2014/main" id="{B8346EE0-4DA8-DC48-BE83-0FB9AB98C064}"/>
              </a:ext>
            </a:extLst>
          </p:cNvPr>
          <p:cNvSpPr txBox="1"/>
          <p:nvPr/>
        </p:nvSpPr>
        <p:spPr>
          <a:xfrm>
            <a:off x="5005565" y="5085018"/>
            <a:ext cx="2815964" cy="769441"/>
          </a:xfrm>
          <a:prstGeom prst="rect">
            <a:avLst/>
          </a:prstGeom>
          <a:solidFill>
            <a:schemeClr val="accent1"/>
          </a:solidFill>
        </p:spPr>
        <p:txBody>
          <a:bodyPr wrap="none" rtlCol="0">
            <a:spAutoFit/>
          </a:bodyPr>
          <a:lstStyle/>
          <a:p>
            <a:r>
              <a:rPr lang="en-US" sz="4400" dirty="0">
                <a:solidFill>
                  <a:schemeClr val="bg1"/>
                </a:solidFill>
                <a:latin typeface="Impact" panose="020B0806030902050204" pitchFamily="34" charset="0"/>
              </a:rPr>
              <a:t>SALUTATION</a:t>
            </a:r>
          </a:p>
        </p:txBody>
      </p:sp>
      <p:sp>
        <p:nvSpPr>
          <p:cNvPr id="34" name="TextBox 33">
            <a:extLst>
              <a:ext uri="{FF2B5EF4-FFF2-40B4-BE49-F238E27FC236}">
                <a16:creationId xmlns:a16="http://schemas.microsoft.com/office/drawing/2014/main" id="{EE2B5DC0-6115-C84E-90F0-DECE50D4E6F3}"/>
              </a:ext>
            </a:extLst>
          </p:cNvPr>
          <p:cNvSpPr txBox="1"/>
          <p:nvPr/>
        </p:nvSpPr>
        <p:spPr>
          <a:xfrm>
            <a:off x="1413388" y="500512"/>
            <a:ext cx="2770655" cy="461665"/>
          </a:xfrm>
          <a:prstGeom prst="rect">
            <a:avLst/>
          </a:prstGeom>
          <a:noFill/>
        </p:spPr>
        <p:txBody>
          <a:bodyPr wrap="square" rtlCol="0">
            <a:spAutoFit/>
          </a:bodyPr>
          <a:lstStyle/>
          <a:p>
            <a:pPr algn="ctr"/>
            <a:r>
              <a:rPr lang="en-US" sz="2400" b="1" dirty="0"/>
              <a:t>Cocky Gamecock</a:t>
            </a:r>
          </a:p>
        </p:txBody>
      </p:sp>
      <p:sp>
        <p:nvSpPr>
          <p:cNvPr id="35" name="TextBox 34">
            <a:extLst>
              <a:ext uri="{FF2B5EF4-FFF2-40B4-BE49-F238E27FC236}">
                <a16:creationId xmlns:a16="http://schemas.microsoft.com/office/drawing/2014/main" id="{6FB8C228-7310-8F44-BD47-FD529C1C20AF}"/>
              </a:ext>
            </a:extLst>
          </p:cNvPr>
          <p:cNvSpPr txBox="1"/>
          <p:nvPr/>
        </p:nvSpPr>
        <p:spPr>
          <a:xfrm>
            <a:off x="1568398" y="910633"/>
            <a:ext cx="2502384" cy="461665"/>
          </a:xfrm>
          <a:prstGeom prst="rect">
            <a:avLst/>
          </a:prstGeom>
          <a:noFill/>
        </p:spPr>
        <p:txBody>
          <a:bodyPr wrap="square" rtlCol="0">
            <a:spAutoFit/>
          </a:bodyPr>
          <a:lstStyle/>
          <a:p>
            <a:pPr algn="ctr"/>
            <a:r>
              <a:rPr lang="en-US" sz="1200"/>
              <a:t>Columbia, SC  |  803-777-1801</a:t>
            </a:r>
          </a:p>
          <a:p>
            <a:pPr algn="ctr"/>
            <a:r>
              <a:rPr lang="en-US" sz="1200" err="1"/>
              <a:t>c.gamecock@sc.edu</a:t>
            </a:r>
            <a:endParaRPr lang="en-US" sz="1200"/>
          </a:p>
        </p:txBody>
      </p:sp>
      <p:sp>
        <p:nvSpPr>
          <p:cNvPr id="36" name="TextBox 35">
            <a:extLst>
              <a:ext uri="{FF2B5EF4-FFF2-40B4-BE49-F238E27FC236}">
                <a16:creationId xmlns:a16="http://schemas.microsoft.com/office/drawing/2014/main" id="{5ADC24AD-D40A-7540-8DE3-4CA0CBFC93F9}"/>
              </a:ext>
            </a:extLst>
          </p:cNvPr>
          <p:cNvSpPr txBox="1"/>
          <p:nvPr/>
        </p:nvSpPr>
        <p:spPr>
          <a:xfrm>
            <a:off x="881162" y="1482718"/>
            <a:ext cx="3122714" cy="2031325"/>
          </a:xfrm>
          <a:prstGeom prst="rect">
            <a:avLst/>
          </a:prstGeom>
          <a:noFill/>
        </p:spPr>
        <p:txBody>
          <a:bodyPr wrap="none" rtlCol="0">
            <a:spAutoFit/>
          </a:bodyPr>
          <a:lstStyle/>
          <a:p>
            <a:r>
              <a:rPr lang="en-US" sz="1400" dirty="0"/>
              <a:t>May 1, 2020</a:t>
            </a:r>
          </a:p>
          <a:p>
            <a:endParaRPr lang="en-US" sz="1400" dirty="0"/>
          </a:p>
          <a:p>
            <a:r>
              <a:rPr lang="en-US" sz="1400" dirty="0"/>
              <a:t>Mr. Will Muschamp</a:t>
            </a:r>
          </a:p>
          <a:p>
            <a:r>
              <a:rPr lang="en-US" sz="1400" dirty="0"/>
              <a:t>Head Football Coach</a:t>
            </a:r>
          </a:p>
          <a:p>
            <a:r>
              <a:rPr lang="en-US" sz="1400" dirty="0"/>
              <a:t>University of South Carolina Athletics</a:t>
            </a:r>
          </a:p>
          <a:p>
            <a:r>
              <a:rPr lang="en-US" sz="1400" dirty="0"/>
              <a:t>1000 Gamecocks Way</a:t>
            </a:r>
          </a:p>
          <a:p>
            <a:r>
              <a:rPr lang="en-US" sz="1400" dirty="0"/>
              <a:t>Columbia, SC 29201</a:t>
            </a:r>
          </a:p>
          <a:p>
            <a:endParaRPr lang="en-US" sz="1400" dirty="0"/>
          </a:p>
          <a:p>
            <a:r>
              <a:rPr lang="en-US" sz="1400" dirty="0"/>
              <a:t>Dear Mr. Muschamp,</a:t>
            </a:r>
          </a:p>
        </p:txBody>
      </p:sp>
      <p:sp>
        <p:nvSpPr>
          <p:cNvPr id="12" name="TextBox 11">
            <a:extLst>
              <a:ext uri="{FF2B5EF4-FFF2-40B4-BE49-F238E27FC236}">
                <a16:creationId xmlns:a16="http://schemas.microsoft.com/office/drawing/2014/main" id="{603A8203-0A17-EA4B-B9EC-EFB6348829AB}"/>
              </a:ext>
            </a:extLst>
          </p:cNvPr>
          <p:cNvSpPr txBox="1"/>
          <p:nvPr/>
        </p:nvSpPr>
        <p:spPr>
          <a:xfrm>
            <a:off x="853622" y="4981837"/>
            <a:ext cx="1588897" cy="954107"/>
          </a:xfrm>
          <a:prstGeom prst="rect">
            <a:avLst/>
          </a:prstGeom>
          <a:noFill/>
        </p:spPr>
        <p:txBody>
          <a:bodyPr wrap="none" rtlCol="0">
            <a:spAutoFit/>
          </a:bodyPr>
          <a:lstStyle/>
          <a:p>
            <a:r>
              <a:rPr lang="en-US" sz="1400" dirty="0"/>
              <a:t>Sincerely, </a:t>
            </a:r>
          </a:p>
          <a:p>
            <a:endParaRPr lang="en-US" sz="1400" dirty="0"/>
          </a:p>
          <a:p>
            <a:endParaRPr lang="en-US" sz="1400" dirty="0"/>
          </a:p>
          <a:p>
            <a:r>
              <a:rPr lang="en-US" sz="1400" dirty="0"/>
              <a:t>Cocky Gamecock</a:t>
            </a:r>
          </a:p>
        </p:txBody>
      </p:sp>
      <p:sp>
        <p:nvSpPr>
          <p:cNvPr id="13" name="TextBox 12">
            <a:extLst>
              <a:ext uri="{FF2B5EF4-FFF2-40B4-BE49-F238E27FC236}">
                <a16:creationId xmlns:a16="http://schemas.microsoft.com/office/drawing/2014/main" id="{75757720-251A-AB4D-BCAF-BD9A0ED7EF5A}"/>
              </a:ext>
            </a:extLst>
          </p:cNvPr>
          <p:cNvSpPr txBox="1"/>
          <p:nvPr/>
        </p:nvSpPr>
        <p:spPr>
          <a:xfrm>
            <a:off x="896903" y="5258835"/>
            <a:ext cx="1545616" cy="400110"/>
          </a:xfrm>
          <a:prstGeom prst="rect">
            <a:avLst/>
          </a:prstGeom>
          <a:noFill/>
        </p:spPr>
        <p:txBody>
          <a:bodyPr wrap="none" rtlCol="0">
            <a:spAutoFit/>
          </a:bodyPr>
          <a:lstStyle/>
          <a:p>
            <a:r>
              <a:rPr lang="en-US" sz="2000" dirty="0">
                <a:latin typeface="Brush Script MT" panose="03060802040406070304" pitchFamily="66" charset="-122"/>
                <a:ea typeface="Brush Script MT" panose="03060802040406070304" pitchFamily="66" charset="-122"/>
                <a:cs typeface="Brush Script MT" panose="03060802040406070304" pitchFamily="66" charset="-122"/>
              </a:rPr>
              <a:t>Cocky Gamecock</a:t>
            </a:r>
          </a:p>
        </p:txBody>
      </p:sp>
      <p:sp>
        <p:nvSpPr>
          <p:cNvPr id="2" name="Rectangle 1">
            <a:extLst>
              <a:ext uri="{FF2B5EF4-FFF2-40B4-BE49-F238E27FC236}">
                <a16:creationId xmlns:a16="http://schemas.microsoft.com/office/drawing/2014/main" id="{C8C2AE1D-6D44-D246-A2D4-F97A732C3DA3}"/>
              </a:ext>
            </a:extLst>
          </p:cNvPr>
          <p:cNvSpPr/>
          <p:nvPr/>
        </p:nvSpPr>
        <p:spPr>
          <a:xfrm>
            <a:off x="902718" y="3624463"/>
            <a:ext cx="3743677" cy="1198489"/>
          </a:xfrm>
          <a:prstGeom prst="rect">
            <a:avLst/>
          </a:prstGeom>
          <a:solidFill>
            <a:srgbClr val="0D3841">
              <a:alpha val="2941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Body</a:t>
            </a:r>
          </a:p>
        </p:txBody>
      </p:sp>
      <p:pic>
        <p:nvPicPr>
          <p:cNvPr id="5" name="Audio 4">
            <a:hlinkClick r:id="" action="ppaction://media"/>
            <a:extLst>
              <a:ext uri="{FF2B5EF4-FFF2-40B4-BE49-F238E27FC236}">
                <a16:creationId xmlns:a16="http://schemas.microsoft.com/office/drawing/2014/main" id="{F4E68A80-3D69-4FE0-9430-5A368E3D057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4379722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3098">
        <p15:prstTrans prst="peelOff"/>
      </p:transition>
    </mc:Choice>
    <mc:Fallback xmlns="">
      <p:transition spd="slow" advTm="230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2" presetClass="entr" presetSubtype="8"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anim calcmode="lin" valueType="num">
                                      <p:cBhvr additive="base">
                                        <p:cTn id="9" dur="1000" fill="hold"/>
                                        <p:tgtEl>
                                          <p:spTgt spid="28"/>
                                        </p:tgtEl>
                                        <p:attrNameLst>
                                          <p:attrName>ppt_x</p:attrName>
                                        </p:attrNameLst>
                                      </p:cBhvr>
                                      <p:tavLst>
                                        <p:tav tm="0">
                                          <p:val>
                                            <p:strVal val="0-#ppt_w/2"/>
                                          </p:val>
                                        </p:tav>
                                        <p:tav tm="100000">
                                          <p:val>
                                            <p:strVal val="#ppt_x"/>
                                          </p:val>
                                        </p:tav>
                                      </p:tavLst>
                                    </p:anim>
                                    <p:anim calcmode="lin" valueType="num">
                                      <p:cBhvr additive="base">
                                        <p:cTn id="10" dur="1000" fill="hold"/>
                                        <p:tgtEl>
                                          <p:spTgt spid="28"/>
                                        </p:tgtEl>
                                        <p:attrNameLst>
                                          <p:attrName>ppt_y</p:attrName>
                                        </p:attrNameLst>
                                      </p:cBhvr>
                                      <p:tavLst>
                                        <p:tav tm="0">
                                          <p:val>
                                            <p:strVal val="#ppt_y"/>
                                          </p:val>
                                        </p:tav>
                                        <p:tav tm="100000">
                                          <p:val>
                                            <p:strVal val="#ppt_y"/>
                                          </p:val>
                                        </p:tav>
                                      </p:tavLst>
                                    </p:anim>
                                  </p:childTnLst>
                                </p:cTn>
                              </p:par>
                            </p:childTnLst>
                          </p:cTn>
                        </p:par>
                        <p:par>
                          <p:cTn id="11" fill="hold">
                            <p:stCondLst>
                              <p:cond delay="1000"/>
                            </p:stCondLst>
                            <p:childTnLst>
                              <p:par>
                                <p:cTn id="12" presetID="12" presetClass="entr" presetSubtype="8"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1000"/>
                                        <p:tgtEl>
                                          <p:spTgt spid="3"/>
                                        </p:tgtEl>
                                        <p:attrNameLst>
                                          <p:attrName>ppt_x</p:attrName>
                                        </p:attrNameLst>
                                      </p:cBhvr>
                                      <p:tavLst>
                                        <p:tav tm="0">
                                          <p:val>
                                            <p:strVal val="#ppt_x-#ppt_w*1.125000"/>
                                          </p:val>
                                        </p:tav>
                                        <p:tav tm="100000">
                                          <p:val>
                                            <p:strVal val="#ppt_x"/>
                                          </p:val>
                                        </p:tav>
                                      </p:tavLst>
                                    </p:anim>
                                    <p:animEffect transition="in" filter="wipe(right)">
                                      <p:cBhvr>
                                        <p:cTn id="15" dur="1000"/>
                                        <p:tgtEl>
                                          <p:spTgt spid="3"/>
                                        </p:tgtEl>
                                      </p:cBhvr>
                                    </p:animEffect>
                                  </p:childTnLst>
                                </p:cTn>
                              </p:par>
                            </p:childTnLst>
                          </p:cTn>
                        </p:par>
                        <p:par>
                          <p:cTn id="16" fill="hold">
                            <p:stCondLst>
                              <p:cond delay="2000"/>
                            </p:stCondLst>
                            <p:childTnLst>
                              <p:par>
                                <p:cTn id="17" presetID="2" presetClass="entr" presetSubtype="8" fill="hold" grpId="0" nodeType="after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0-#ppt_w/2"/>
                                          </p:val>
                                        </p:tav>
                                        <p:tav tm="100000">
                                          <p:val>
                                            <p:strVal val="#ppt_x"/>
                                          </p:val>
                                        </p:tav>
                                      </p:tavLst>
                                    </p:anim>
                                    <p:anim calcmode="lin" valueType="num">
                                      <p:cBhvr additive="base">
                                        <p:cTn id="20" dur="10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5"/>
                </p:tgtEl>
              </p:cMediaNode>
            </p:audio>
          </p:childTnLst>
        </p:cTn>
      </p:par>
    </p:tnLst>
    <p:bldLst>
      <p:bldP spid="28" grpId="0" animBg="1"/>
      <p:bldP spid="2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EF932FE-E3C9-934F-B702-D2879000EB1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7044681" y="-321969"/>
            <a:ext cx="5161152" cy="7179969"/>
          </a:xfrm>
          <a:prstGeom prst="rect">
            <a:avLst/>
          </a:prstGeom>
        </p:spPr>
      </p:pic>
      <p:sp>
        <p:nvSpPr>
          <p:cNvPr id="2" name="Title 1">
            <a:extLst>
              <a:ext uri="{FF2B5EF4-FFF2-40B4-BE49-F238E27FC236}">
                <a16:creationId xmlns:a16="http://schemas.microsoft.com/office/drawing/2014/main" id="{31717EF7-7B87-824C-B3B8-98BE81EB6CE5}"/>
              </a:ext>
            </a:extLst>
          </p:cNvPr>
          <p:cNvSpPr>
            <a:spLocks noGrp="1"/>
          </p:cNvSpPr>
          <p:nvPr>
            <p:ph type="title"/>
          </p:nvPr>
        </p:nvSpPr>
        <p:spPr/>
        <p:txBody>
          <a:bodyPr/>
          <a:lstStyle/>
          <a:p>
            <a:r>
              <a:rPr lang="en-US" dirty="0">
                <a:solidFill>
                  <a:schemeClr val="accent1"/>
                </a:solidFill>
              </a:rPr>
              <a:t>Addressing</a:t>
            </a:r>
          </a:p>
        </p:txBody>
      </p:sp>
      <p:sp>
        <p:nvSpPr>
          <p:cNvPr id="3" name="Content Placeholder 2">
            <a:extLst>
              <a:ext uri="{FF2B5EF4-FFF2-40B4-BE49-F238E27FC236}">
                <a16:creationId xmlns:a16="http://schemas.microsoft.com/office/drawing/2014/main" id="{C87A8A97-6AC9-FA42-A30C-6904EB59D421}"/>
              </a:ext>
            </a:extLst>
          </p:cNvPr>
          <p:cNvSpPr>
            <a:spLocks noGrp="1"/>
          </p:cNvSpPr>
          <p:nvPr>
            <p:ph idx="1"/>
          </p:nvPr>
        </p:nvSpPr>
        <p:spPr>
          <a:xfrm>
            <a:off x="838200" y="1825625"/>
            <a:ext cx="6781800" cy="4498676"/>
          </a:xfrm>
        </p:spPr>
        <p:txBody>
          <a:bodyPr>
            <a:normAutofit/>
          </a:bodyPr>
          <a:lstStyle/>
          <a:p>
            <a:pPr>
              <a:lnSpc>
                <a:spcPct val="100000"/>
              </a:lnSpc>
              <a:spcBef>
                <a:spcPts val="0"/>
              </a:spcBef>
            </a:pPr>
            <a:r>
              <a:rPr lang="en-US" sz="2400" dirty="0"/>
              <a:t>Include your contact information </a:t>
            </a:r>
          </a:p>
          <a:p>
            <a:pPr lvl="1">
              <a:lnSpc>
                <a:spcPct val="100000"/>
              </a:lnSpc>
              <a:spcBef>
                <a:spcPts val="0"/>
              </a:spcBef>
            </a:pPr>
            <a:r>
              <a:rPr lang="en-US" sz="2000" dirty="0"/>
              <a:t>Utilize the same header on your resume if possible </a:t>
            </a:r>
          </a:p>
          <a:p>
            <a:pPr>
              <a:lnSpc>
                <a:spcPct val="100000"/>
              </a:lnSpc>
              <a:spcBef>
                <a:spcPts val="0"/>
              </a:spcBef>
            </a:pPr>
            <a:r>
              <a:rPr lang="en-US" sz="2400" dirty="0"/>
              <a:t>Recipient's name and title</a:t>
            </a:r>
          </a:p>
          <a:p>
            <a:pPr>
              <a:lnSpc>
                <a:spcPct val="100000"/>
              </a:lnSpc>
              <a:spcBef>
                <a:spcPts val="0"/>
              </a:spcBef>
            </a:pPr>
            <a:r>
              <a:rPr lang="en-US" sz="2400" dirty="0"/>
              <a:t>Include the employer’s contact information</a:t>
            </a:r>
          </a:p>
          <a:p>
            <a:pPr marL="0" indent="0">
              <a:lnSpc>
                <a:spcPct val="100000"/>
              </a:lnSpc>
              <a:spcBef>
                <a:spcPts val="0"/>
              </a:spcBef>
              <a:buNone/>
            </a:pPr>
            <a:endParaRPr lang="en-US" sz="2400" dirty="0"/>
          </a:p>
          <a:p>
            <a:pPr>
              <a:lnSpc>
                <a:spcPct val="100000"/>
              </a:lnSpc>
              <a:spcBef>
                <a:spcPts val="0"/>
              </a:spcBef>
            </a:pPr>
            <a:r>
              <a:rPr lang="en-US" sz="2400" dirty="0"/>
              <a:t>Address the letter to appropriate individual by name </a:t>
            </a:r>
          </a:p>
          <a:p>
            <a:pPr lvl="1">
              <a:lnSpc>
                <a:spcPct val="100000"/>
              </a:lnSpc>
              <a:spcBef>
                <a:spcPts val="0"/>
              </a:spcBef>
              <a:buFont typeface="Wingdings" panose="05000000000000000000" pitchFamily="2" charset="2"/>
              <a:buChar char="§"/>
            </a:pPr>
            <a:r>
              <a:rPr lang="en-US" dirty="0"/>
              <a:t>Ms. or Mr. </a:t>
            </a:r>
          </a:p>
          <a:p>
            <a:pPr lvl="1">
              <a:lnSpc>
                <a:spcPct val="100000"/>
              </a:lnSpc>
              <a:spcBef>
                <a:spcPts val="0"/>
              </a:spcBef>
              <a:buFont typeface="Wingdings" panose="05000000000000000000" pitchFamily="2" charset="2"/>
              <a:buChar char="§"/>
            </a:pPr>
            <a:r>
              <a:rPr lang="en-US" dirty="0"/>
              <a:t>Dear Recruiting Manager or Dear Human Resources Director </a:t>
            </a:r>
          </a:p>
          <a:p>
            <a:pPr lvl="1">
              <a:lnSpc>
                <a:spcPct val="100000"/>
              </a:lnSpc>
              <a:spcBef>
                <a:spcPts val="0"/>
              </a:spcBef>
              <a:buFont typeface="Wingdings" panose="05000000000000000000" pitchFamily="2" charset="2"/>
              <a:buChar char="§"/>
            </a:pPr>
            <a:r>
              <a:rPr lang="en-US" u="sng" dirty="0"/>
              <a:t>Do not use </a:t>
            </a:r>
            <a:r>
              <a:rPr lang="en-US" dirty="0"/>
              <a:t>“To Whom It May Concern”</a:t>
            </a:r>
          </a:p>
        </p:txBody>
      </p:sp>
      <p:sp>
        <p:nvSpPr>
          <p:cNvPr id="6" name="TextBox 5">
            <a:extLst>
              <a:ext uri="{FF2B5EF4-FFF2-40B4-BE49-F238E27FC236}">
                <a16:creationId xmlns:a16="http://schemas.microsoft.com/office/drawing/2014/main" id="{BDE45A82-6D05-2049-B313-45581731FC4A}"/>
              </a:ext>
            </a:extLst>
          </p:cNvPr>
          <p:cNvSpPr txBox="1"/>
          <p:nvPr/>
        </p:nvSpPr>
        <p:spPr>
          <a:xfrm>
            <a:off x="8103616" y="585836"/>
            <a:ext cx="3183885" cy="523220"/>
          </a:xfrm>
          <a:prstGeom prst="rect">
            <a:avLst/>
          </a:prstGeom>
          <a:noFill/>
        </p:spPr>
        <p:txBody>
          <a:bodyPr wrap="none" rtlCol="0">
            <a:spAutoFit/>
          </a:bodyPr>
          <a:lstStyle/>
          <a:p>
            <a:r>
              <a:rPr lang="en-US" sz="2800" b="1" dirty="0">
                <a:solidFill>
                  <a:schemeClr val="accent1"/>
                </a:solidFill>
              </a:rPr>
              <a:t>Cocky Gamecock</a:t>
            </a:r>
          </a:p>
        </p:txBody>
      </p:sp>
      <p:sp>
        <p:nvSpPr>
          <p:cNvPr id="10" name="TextBox 9">
            <a:extLst>
              <a:ext uri="{FF2B5EF4-FFF2-40B4-BE49-F238E27FC236}">
                <a16:creationId xmlns:a16="http://schemas.microsoft.com/office/drawing/2014/main" id="{EDF800CD-20AC-D849-9AAD-BA3E23146C09}"/>
              </a:ext>
            </a:extLst>
          </p:cNvPr>
          <p:cNvSpPr txBox="1"/>
          <p:nvPr/>
        </p:nvSpPr>
        <p:spPr>
          <a:xfrm>
            <a:off x="8530816" y="1109056"/>
            <a:ext cx="2329484" cy="923330"/>
          </a:xfrm>
          <a:prstGeom prst="rect">
            <a:avLst/>
          </a:prstGeom>
          <a:noFill/>
        </p:spPr>
        <p:txBody>
          <a:bodyPr wrap="none" rtlCol="0">
            <a:spAutoFit/>
          </a:bodyPr>
          <a:lstStyle/>
          <a:p>
            <a:pPr algn="ctr"/>
            <a:r>
              <a:rPr lang="en-US" dirty="0">
                <a:solidFill>
                  <a:schemeClr val="accent1"/>
                </a:solidFill>
              </a:rPr>
              <a:t>Columbia, SC</a:t>
            </a:r>
          </a:p>
          <a:p>
            <a:pPr algn="ctr"/>
            <a:r>
              <a:rPr lang="en-US" dirty="0">
                <a:solidFill>
                  <a:schemeClr val="accent1"/>
                </a:solidFill>
              </a:rPr>
              <a:t>803-777-1801</a:t>
            </a:r>
          </a:p>
          <a:p>
            <a:pPr algn="ctr"/>
            <a:r>
              <a:rPr lang="en-US" dirty="0" err="1">
                <a:solidFill>
                  <a:schemeClr val="accent1"/>
                </a:solidFill>
              </a:rPr>
              <a:t>c.gamecock@sc.edu</a:t>
            </a:r>
            <a:endParaRPr lang="en-US" dirty="0">
              <a:solidFill>
                <a:schemeClr val="accent1"/>
              </a:solidFill>
            </a:endParaRPr>
          </a:p>
        </p:txBody>
      </p:sp>
      <p:pic>
        <p:nvPicPr>
          <p:cNvPr id="7" name="Picture 6">
            <a:extLst>
              <a:ext uri="{FF2B5EF4-FFF2-40B4-BE49-F238E27FC236}">
                <a16:creationId xmlns:a16="http://schemas.microsoft.com/office/drawing/2014/main" id="{082DF622-C317-584F-9B52-34AA58E9DF7D}"/>
              </a:ext>
            </a:extLst>
          </p:cNvPr>
          <p:cNvPicPr>
            <a:picLocks noChangeAspect="1"/>
          </p:cNvPicPr>
          <p:nvPr/>
        </p:nvPicPr>
        <p:blipFill>
          <a:blip r:embed="rId7"/>
          <a:stretch>
            <a:fillRect/>
          </a:stretch>
        </p:blipFill>
        <p:spPr>
          <a:xfrm rot="5400000">
            <a:off x="3954780" y="533699"/>
            <a:ext cx="914400" cy="914400"/>
          </a:xfrm>
          <a:prstGeom prst="rect">
            <a:avLst/>
          </a:prstGeom>
        </p:spPr>
      </p:pic>
      <p:sp>
        <p:nvSpPr>
          <p:cNvPr id="13" name="TextBox 12">
            <a:extLst>
              <a:ext uri="{FF2B5EF4-FFF2-40B4-BE49-F238E27FC236}">
                <a16:creationId xmlns:a16="http://schemas.microsoft.com/office/drawing/2014/main" id="{B2468FE2-0A05-084C-8A67-103AE007E4D9}"/>
              </a:ext>
            </a:extLst>
          </p:cNvPr>
          <p:cNvSpPr txBox="1"/>
          <p:nvPr/>
        </p:nvSpPr>
        <p:spPr>
          <a:xfrm>
            <a:off x="7961321" y="2291507"/>
            <a:ext cx="3122714" cy="2031325"/>
          </a:xfrm>
          <a:prstGeom prst="rect">
            <a:avLst/>
          </a:prstGeom>
          <a:noFill/>
        </p:spPr>
        <p:txBody>
          <a:bodyPr wrap="none" rtlCol="0">
            <a:spAutoFit/>
          </a:bodyPr>
          <a:lstStyle/>
          <a:p>
            <a:r>
              <a:rPr lang="en-US" sz="1400" dirty="0">
                <a:solidFill>
                  <a:schemeClr val="accent1"/>
                </a:solidFill>
              </a:rPr>
              <a:t>May 1, 2020</a:t>
            </a:r>
          </a:p>
          <a:p>
            <a:endParaRPr lang="en-US" sz="1400" dirty="0">
              <a:solidFill>
                <a:schemeClr val="accent1"/>
              </a:solidFill>
            </a:endParaRPr>
          </a:p>
          <a:p>
            <a:r>
              <a:rPr lang="en-US" sz="1400" dirty="0">
                <a:solidFill>
                  <a:schemeClr val="accent1"/>
                </a:solidFill>
              </a:rPr>
              <a:t>Mr. Will Muschamp</a:t>
            </a:r>
          </a:p>
          <a:p>
            <a:r>
              <a:rPr lang="en-US" sz="1400" dirty="0">
                <a:solidFill>
                  <a:schemeClr val="accent1"/>
                </a:solidFill>
              </a:rPr>
              <a:t>Head Football Coach</a:t>
            </a:r>
          </a:p>
          <a:p>
            <a:r>
              <a:rPr lang="en-US" sz="1400" dirty="0">
                <a:solidFill>
                  <a:schemeClr val="accent1"/>
                </a:solidFill>
              </a:rPr>
              <a:t>University of South Carolina Athletics</a:t>
            </a:r>
          </a:p>
          <a:p>
            <a:r>
              <a:rPr lang="en-US" sz="1400" dirty="0">
                <a:solidFill>
                  <a:schemeClr val="accent1"/>
                </a:solidFill>
              </a:rPr>
              <a:t>1000 Gamecocks Way</a:t>
            </a:r>
          </a:p>
          <a:p>
            <a:r>
              <a:rPr lang="en-US" sz="1400" dirty="0">
                <a:solidFill>
                  <a:schemeClr val="accent1"/>
                </a:solidFill>
              </a:rPr>
              <a:t>Columbia, SC 29201</a:t>
            </a:r>
          </a:p>
          <a:p>
            <a:endParaRPr lang="en-US" sz="1400" dirty="0">
              <a:solidFill>
                <a:schemeClr val="accent1"/>
              </a:solidFill>
            </a:endParaRPr>
          </a:p>
          <a:p>
            <a:r>
              <a:rPr lang="en-US" sz="1400" dirty="0">
                <a:solidFill>
                  <a:schemeClr val="accent1"/>
                </a:solidFill>
              </a:rPr>
              <a:t>Dear Mr. Muschamp,</a:t>
            </a:r>
          </a:p>
        </p:txBody>
      </p:sp>
      <p:pic>
        <p:nvPicPr>
          <p:cNvPr id="11" name="Audio 10">
            <a:hlinkClick r:id="" action="ppaction://media"/>
            <a:extLst>
              <a:ext uri="{FF2B5EF4-FFF2-40B4-BE49-F238E27FC236}">
                <a16:creationId xmlns:a16="http://schemas.microsoft.com/office/drawing/2014/main" id="{2D04EC91-6619-4D91-975E-625681CC540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204024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67771">
        <p15:prstTrans prst="peelOff"/>
      </p:transition>
    </mc:Choice>
    <mc:Fallback xmlns="">
      <p:transition spd="slow" advTm="6777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par>
                          <p:cTn id="7" fill="hold">
                            <p:stCondLst>
                              <p:cond delay="0"/>
                            </p:stCondLst>
                            <p:childTnLst>
                              <p:par>
                                <p:cTn id="8" presetID="49" presetClass="entr" presetSubtype="0" decel="100000"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anim calcmode="lin" valueType="num">
                                      <p:cBhvr>
                                        <p:cTn id="12" dur="500" fill="hold"/>
                                        <p:tgtEl>
                                          <p:spTgt spid="7"/>
                                        </p:tgtEl>
                                        <p:attrNameLst>
                                          <p:attrName>style.rotation</p:attrName>
                                        </p:attrNameLst>
                                      </p:cBhvr>
                                      <p:tavLst>
                                        <p:tav tm="0">
                                          <p:val>
                                            <p:fltVal val="360"/>
                                          </p:val>
                                        </p:tav>
                                        <p:tav tm="100000">
                                          <p:val>
                                            <p:fltVal val="0"/>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11"/>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8.7"/>
</p:tagLst>
</file>

<file path=ppt/tags/tag2.xml><?xml version="1.0" encoding="utf-8"?>
<p:tagLst xmlns:a="http://schemas.openxmlformats.org/drawingml/2006/main" xmlns:r="http://schemas.openxmlformats.org/officeDocument/2006/relationships" xmlns:p="http://schemas.openxmlformats.org/presentationml/2006/main">
  <p:tag name="TIMING" val="|83"/>
</p:tagLst>
</file>

<file path=ppt/theme/theme1.xml><?xml version="1.0" encoding="utf-8"?>
<a:theme xmlns:a="http://schemas.openxmlformats.org/drawingml/2006/main" name="UofSC Simple Theme">
  <a:themeElements>
    <a:clrScheme name="Custom 1">
      <a:dk1>
        <a:srgbClr val="000000"/>
      </a:dk1>
      <a:lt1>
        <a:srgbClr val="FFFFFF"/>
      </a:lt1>
      <a:dk2>
        <a:srgbClr val="73000A"/>
      </a:dk2>
      <a:lt2>
        <a:srgbClr val="E7E6E6"/>
      </a:lt2>
      <a:accent1>
        <a:srgbClr val="0D3841"/>
      </a:accent1>
      <a:accent2>
        <a:srgbClr val="E23B38"/>
      </a:accent2>
      <a:accent3>
        <a:srgbClr val="759005"/>
      </a:accent3>
      <a:accent4>
        <a:srgbClr val="FFF89E"/>
      </a:accent4>
      <a:accent5>
        <a:srgbClr val="3277B6"/>
      </a:accent5>
      <a:accent6>
        <a:srgbClr val="C1D832"/>
      </a:accent6>
      <a:hlink>
        <a:srgbClr val="73000A"/>
      </a:hlink>
      <a:folHlink>
        <a:srgbClr val="E23B38"/>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fSC_PPT_Unified_Wide" id="{790933B2-0C32-0348-9D24-A0264B7A0CC5}" vid="{FC5AFAEA-2076-5443-9A1D-6CBB305484D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1903</TotalTime>
  <Words>3549</Words>
  <Application>Microsoft Office PowerPoint</Application>
  <PresentationFormat>Widescreen</PresentationFormat>
  <Paragraphs>249</Paragraphs>
  <Slides>19</Slides>
  <Notes>19</Notes>
  <HiddenSlides>0</HiddenSlides>
  <MMClips>19</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Arial</vt:lpstr>
      <vt:lpstr>Arial (body)</vt:lpstr>
      <vt:lpstr>Brush Script MT</vt:lpstr>
      <vt:lpstr>Calibri</vt:lpstr>
      <vt:lpstr>Georgia</vt:lpstr>
      <vt:lpstr>Gotham Book</vt:lpstr>
      <vt:lpstr>Impact</vt:lpstr>
      <vt:lpstr>Times New Roman</vt:lpstr>
      <vt:lpstr>Wingdings</vt:lpstr>
      <vt:lpstr>UofSC Simple Theme</vt:lpstr>
      <vt:lpstr>Your Cover letter</vt:lpstr>
      <vt:lpstr>PowerPoint Presentation</vt:lpstr>
      <vt:lpstr>PowerPoint Presentation</vt:lpstr>
      <vt:lpstr>What is a Cover letter?</vt:lpstr>
      <vt:lpstr>Cover letter formatting</vt:lpstr>
      <vt:lpstr>BEFORE YOU BEGIN: DO RESEARCH</vt:lpstr>
      <vt:lpstr>BEFORE YOU BEGIN: Understand the position</vt:lpstr>
      <vt:lpstr>PowerPoint Presentation</vt:lpstr>
      <vt:lpstr>Addressing</vt:lpstr>
      <vt:lpstr>PowerPoint Presentation</vt:lpstr>
      <vt:lpstr>Attention &amp; Interest</vt:lpstr>
      <vt:lpstr>Qualifications &amp; Fit</vt:lpstr>
      <vt:lpstr>Closing &amp; Follow-up</vt:lpstr>
      <vt:lpstr>salutation</vt:lpstr>
      <vt:lpstr>Tips</vt:lpstr>
      <vt:lpstr>PowerPoint Presentation</vt:lpstr>
      <vt:lpstr>PowerPoint Presentation</vt:lpstr>
      <vt:lpstr>PowerPoint Presentation</vt:lpstr>
      <vt:lpstr>Connect with us!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Resume</dc:title>
  <dc:creator>STURMER, MARIA P</dc:creator>
  <cp:lastModifiedBy>ASBURY, TARYN</cp:lastModifiedBy>
  <cp:revision>3</cp:revision>
  <dcterms:created xsi:type="dcterms:W3CDTF">2020-07-13T18:54:49Z</dcterms:created>
  <dcterms:modified xsi:type="dcterms:W3CDTF">2020-09-08T20:27:18Z</dcterms:modified>
</cp:coreProperties>
</file>